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3300"/>
    <a:srgbClr val="FF33CC"/>
    <a:srgbClr val="00CC00"/>
    <a:srgbClr val="0000FF"/>
    <a:srgbClr val="FF6600"/>
    <a:srgbClr val="990000"/>
    <a:srgbClr val="A50021"/>
    <a:srgbClr val="FF0000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>
      <p:cViewPr varScale="1">
        <p:scale>
          <a:sx n="84" d="100"/>
          <a:sy n="84" d="100"/>
        </p:scale>
        <p:origin x="-10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61912D-552C-4A19-B2B9-DB91AE88E2A4}" type="doc">
      <dgm:prSet loTypeId="urn:microsoft.com/office/officeart/2005/8/layout/radial3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8EB17132-8B20-41E7-9378-49F82905AC68}">
      <dgm:prSet/>
      <dgm:spPr>
        <a:solidFill>
          <a:schemeClr val="bg1">
            <a:alpha val="49804"/>
          </a:schemeClr>
        </a:solidFill>
      </dgm:spPr>
      <dgm:t>
        <a:bodyPr/>
        <a:lstStyle/>
        <a:p>
          <a:r>
            <a:rPr lang="pl-PL" b="1" dirty="0" smtClean="0">
              <a:solidFill>
                <a:srgbClr val="0000FF"/>
              </a:solidFill>
            </a:rPr>
            <a:t>ZAŁOŻENIA PROJEKTU</a:t>
          </a:r>
          <a:endParaRPr lang="pl-PL" b="1" dirty="0">
            <a:solidFill>
              <a:srgbClr val="0000FF"/>
            </a:solidFill>
          </a:endParaRPr>
        </a:p>
      </dgm:t>
    </dgm:pt>
    <dgm:pt modelId="{CAE316D6-6773-4A4E-9BD5-5A5BEA85576B}" type="parTrans" cxnId="{DABB5BFF-D57B-4864-A5E6-3DBC7610682D}">
      <dgm:prSet/>
      <dgm:spPr/>
      <dgm:t>
        <a:bodyPr/>
        <a:lstStyle/>
        <a:p>
          <a:endParaRPr lang="pl-PL"/>
        </a:p>
      </dgm:t>
    </dgm:pt>
    <dgm:pt modelId="{CA51F3B9-2E93-4611-9CCE-6E594F2A3163}" type="sibTrans" cxnId="{DABB5BFF-D57B-4864-A5E6-3DBC7610682D}">
      <dgm:prSet/>
      <dgm:spPr/>
      <dgm:t>
        <a:bodyPr/>
        <a:lstStyle/>
        <a:p>
          <a:endParaRPr lang="pl-PL"/>
        </a:p>
      </dgm:t>
    </dgm:pt>
    <dgm:pt modelId="{BBFE99EF-F1B4-48F4-A58A-3A6A56576947}">
      <dgm:prSet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pl-PL" sz="1400" b="1" dirty="0" smtClean="0"/>
            <a:t>Zwiększenie szans na rynku pracy wśród świadczeniobiorców MGOPS w Przysusze </a:t>
          </a:r>
          <a:endParaRPr lang="pl-PL" sz="1400" b="1" dirty="0"/>
        </a:p>
      </dgm:t>
    </dgm:pt>
    <dgm:pt modelId="{1702EEBE-EED1-415C-BE4B-279F2932E0E1}" type="parTrans" cxnId="{6528F2E5-DDB1-4C53-8AF1-A84DC7D1A2B9}">
      <dgm:prSet/>
      <dgm:spPr/>
      <dgm:t>
        <a:bodyPr/>
        <a:lstStyle/>
        <a:p>
          <a:endParaRPr lang="pl-PL"/>
        </a:p>
      </dgm:t>
    </dgm:pt>
    <dgm:pt modelId="{2D297621-7CAF-4693-AEF1-3B4B41C1EBAD}" type="sibTrans" cxnId="{6528F2E5-DDB1-4C53-8AF1-A84DC7D1A2B9}">
      <dgm:prSet/>
      <dgm:spPr/>
      <dgm:t>
        <a:bodyPr/>
        <a:lstStyle/>
        <a:p>
          <a:endParaRPr lang="pl-PL"/>
        </a:p>
      </dgm:t>
    </dgm:pt>
    <dgm:pt modelId="{942BF2BF-F03A-428E-898F-E331C47F1C5B}">
      <dgm:prSet phldrT="[Tekst]" custT="1"/>
      <dgm:spPr>
        <a:solidFill>
          <a:srgbClr val="00CC00">
            <a:alpha val="49804"/>
          </a:srgbClr>
        </a:solidFill>
      </dgm:spPr>
      <dgm:t>
        <a:bodyPr/>
        <a:lstStyle/>
        <a:p>
          <a:r>
            <a:rPr lang="pl-PL" sz="1400" b="1" dirty="0" smtClean="0"/>
            <a:t>Podniesienie zaradności życiowej rodzin zagrożonych wykluczeniem społecznym</a:t>
          </a:r>
          <a:endParaRPr lang="pl-PL" sz="1400" b="1" dirty="0"/>
        </a:p>
      </dgm:t>
    </dgm:pt>
    <dgm:pt modelId="{C3F382B4-505A-4030-864C-E0B497994768}" type="parTrans" cxnId="{426C77FC-CBA7-42B8-8C20-F93C2E1EEE56}">
      <dgm:prSet/>
      <dgm:spPr/>
      <dgm:t>
        <a:bodyPr/>
        <a:lstStyle/>
        <a:p>
          <a:endParaRPr lang="pl-PL"/>
        </a:p>
      </dgm:t>
    </dgm:pt>
    <dgm:pt modelId="{CD462D11-F1F0-42EB-A9F3-D47E9D91922B}" type="sibTrans" cxnId="{426C77FC-CBA7-42B8-8C20-F93C2E1EEE56}">
      <dgm:prSet/>
      <dgm:spPr/>
      <dgm:t>
        <a:bodyPr/>
        <a:lstStyle/>
        <a:p>
          <a:endParaRPr lang="pl-PL"/>
        </a:p>
      </dgm:t>
    </dgm:pt>
    <dgm:pt modelId="{35B14029-7C03-4B8D-81CF-8A320558AD5F}">
      <dgm:prSet custT="1"/>
      <dgm:spPr>
        <a:solidFill>
          <a:srgbClr val="FF33CC">
            <a:alpha val="49804"/>
          </a:srgbClr>
        </a:solidFill>
      </dgm:spPr>
      <dgm:t>
        <a:bodyPr/>
        <a:lstStyle/>
        <a:p>
          <a:pPr algn="ctr"/>
          <a:r>
            <a:rPr lang="pl-PL" sz="1400" b="1" dirty="0" smtClean="0"/>
            <a:t>Zwiększenie kwalifikacji </a:t>
          </a:r>
          <a:br>
            <a:rPr lang="pl-PL" sz="1400" b="1" dirty="0" smtClean="0"/>
          </a:br>
          <a:r>
            <a:rPr lang="pl-PL" sz="1400" b="1" dirty="0" smtClean="0"/>
            <a:t>i umiejętności zawodowych </a:t>
          </a:r>
          <a:endParaRPr lang="pl-PL" sz="1400" b="1" dirty="0"/>
        </a:p>
      </dgm:t>
    </dgm:pt>
    <dgm:pt modelId="{8E4D92DF-D895-4ED2-924E-E39D42C58060}" type="parTrans" cxnId="{919C5172-1AC5-4524-BFC3-AF9351A64687}">
      <dgm:prSet/>
      <dgm:spPr/>
      <dgm:t>
        <a:bodyPr/>
        <a:lstStyle/>
        <a:p>
          <a:endParaRPr lang="pl-PL"/>
        </a:p>
      </dgm:t>
    </dgm:pt>
    <dgm:pt modelId="{0DDA6F55-9D30-41FE-83EE-604D75D293BC}" type="sibTrans" cxnId="{919C5172-1AC5-4524-BFC3-AF9351A64687}">
      <dgm:prSet/>
      <dgm:spPr/>
      <dgm:t>
        <a:bodyPr/>
        <a:lstStyle/>
        <a:p>
          <a:endParaRPr lang="pl-PL"/>
        </a:p>
      </dgm:t>
    </dgm:pt>
    <dgm:pt modelId="{BFF4F5EE-268E-4395-91EB-F0666B3ECE95}">
      <dgm:prSet phldrT="[Tekst]" custT="1"/>
      <dgm:spPr>
        <a:solidFill>
          <a:srgbClr val="0000FF">
            <a:alpha val="50000"/>
          </a:srgbClr>
        </a:solidFill>
      </dgm:spPr>
      <dgm:t>
        <a:bodyPr/>
        <a:lstStyle/>
        <a:p>
          <a:r>
            <a:rPr lang="pl-PL" sz="1400" b="1" dirty="0" smtClean="0"/>
            <a:t>Zwiększenie poziomu aktywności  oraz integracji z lokalną społecznością</a:t>
          </a:r>
          <a:endParaRPr lang="pl-PL" sz="1400" b="1" dirty="0"/>
        </a:p>
      </dgm:t>
    </dgm:pt>
    <dgm:pt modelId="{2B86A0A8-07D4-42CD-BA6C-BF185141264E}" type="parTrans" cxnId="{AB22BCF8-4402-42C8-B781-1B8475859E7E}">
      <dgm:prSet/>
      <dgm:spPr/>
      <dgm:t>
        <a:bodyPr/>
        <a:lstStyle/>
        <a:p>
          <a:endParaRPr lang="pl-PL"/>
        </a:p>
      </dgm:t>
    </dgm:pt>
    <dgm:pt modelId="{72DA7B81-EC98-4E37-8510-2DE4F35D4EFC}" type="sibTrans" cxnId="{AB22BCF8-4402-42C8-B781-1B8475859E7E}">
      <dgm:prSet/>
      <dgm:spPr/>
      <dgm:t>
        <a:bodyPr/>
        <a:lstStyle/>
        <a:p>
          <a:endParaRPr lang="pl-PL"/>
        </a:p>
      </dgm:t>
    </dgm:pt>
    <dgm:pt modelId="{D1319FC6-AA23-4AB4-A2B2-4C918BB51C87}">
      <dgm:prSet phldrT="[Tekst]" custT="1"/>
      <dgm:spPr>
        <a:solidFill>
          <a:srgbClr val="FF6600">
            <a:alpha val="49804"/>
          </a:srgbClr>
        </a:solidFill>
      </dgm:spPr>
      <dgm:t>
        <a:bodyPr/>
        <a:lstStyle/>
        <a:p>
          <a:r>
            <a:rPr lang="pl-PL" sz="1400" b="1" dirty="0" smtClean="0"/>
            <a:t>Poprawa zdolności komunikacyjnych </a:t>
          </a:r>
          <a:endParaRPr lang="pl-PL" sz="1400" b="1" dirty="0"/>
        </a:p>
      </dgm:t>
    </dgm:pt>
    <dgm:pt modelId="{CE183066-A297-4CFB-838C-1965BAB8FF45}" type="parTrans" cxnId="{CA0C1B42-26A3-4E89-A319-A87BE7742700}">
      <dgm:prSet/>
      <dgm:spPr/>
      <dgm:t>
        <a:bodyPr/>
        <a:lstStyle/>
        <a:p>
          <a:endParaRPr lang="pl-PL"/>
        </a:p>
      </dgm:t>
    </dgm:pt>
    <dgm:pt modelId="{93159013-A985-466C-B807-F384807FDF13}" type="sibTrans" cxnId="{CA0C1B42-26A3-4E89-A319-A87BE7742700}">
      <dgm:prSet/>
      <dgm:spPr/>
      <dgm:t>
        <a:bodyPr/>
        <a:lstStyle/>
        <a:p>
          <a:endParaRPr lang="pl-PL"/>
        </a:p>
      </dgm:t>
    </dgm:pt>
    <dgm:pt modelId="{F690740E-D420-4DCE-977F-A59C0FD68EB7}">
      <dgm:prSet/>
      <dgm:spPr/>
      <dgm:t>
        <a:bodyPr/>
        <a:lstStyle/>
        <a:p>
          <a:endParaRPr lang="pl-PL"/>
        </a:p>
      </dgm:t>
    </dgm:pt>
    <dgm:pt modelId="{07699603-D3CD-4B52-A832-C3D1A7087656}" type="parTrans" cxnId="{11C6A6B9-361E-4FA2-A9FF-2A4AAF31CDBD}">
      <dgm:prSet/>
      <dgm:spPr/>
      <dgm:t>
        <a:bodyPr/>
        <a:lstStyle/>
        <a:p>
          <a:endParaRPr lang="pl-PL"/>
        </a:p>
      </dgm:t>
    </dgm:pt>
    <dgm:pt modelId="{2893FD2D-30D7-4D75-BAF3-777D277D9F3A}" type="sibTrans" cxnId="{11C6A6B9-361E-4FA2-A9FF-2A4AAF31CDBD}">
      <dgm:prSet/>
      <dgm:spPr/>
      <dgm:t>
        <a:bodyPr/>
        <a:lstStyle/>
        <a:p>
          <a:endParaRPr lang="pl-PL"/>
        </a:p>
      </dgm:t>
    </dgm:pt>
    <dgm:pt modelId="{E10FC85C-EC43-4DAB-AD59-CC444D7F78B4}">
      <dgm:prSet phldrT="[Tekst]" custT="1"/>
      <dgm:spPr>
        <a:solidFill>
          <a:srgbClr val="FF0000">
            <a:alpha val="50000"/>
          </a:srgbClr>
        </a:solidFill>
      </dgm:spPr>
      <dgm:t>
        <a:bodyPr/>
        <a:lstStyle/>
        <a:p>
          <a:r>
            <a:rPr lang="pl-PL" sz="1400" b="1" dirty="0" smtClean="0"/>
            <a:t>Podniesienie motywacji do zmiany sytuacji życiowej </a:t>
          </a:r>
          <a:endParaRPr lang="pl-PL" sz="1400" b="1" dirty="0"/>
        </a:p>
      </dgm:t>
    </dgm:pt>
    <dgm:pt modelId="{A719DF62-1E09-41D1-89C5-118BB00CFE59}" type="parTrans" cxnId="{F122ECDD-8C50-4F89-A946-62CA2FE6A78D}">
      <dgm:prSet/>
      <dgm:spPr/>
      <dgm:t>
        <a:bodyPr/>
        <a:lstStyle/>
        <a:p>
          <a:endParaRPr lang="pl-PL"/>
        </a:p>
      </dgm:t>
    </dgm:pt>
    <dgm:pt modelId="{88138928-3723-4DE5-BAFA-E9600FBEA47D}" type="sibTrans" cxnId="{F122ECDD-8C50-4F89-A946-62CA2FE6A78D}">
      <dgm:prSet/>
      <dgm:spPr/>
      <dgm:t>
        <a:bodyPr/>
        <a:lstStyle/>
        <a:p>
          <a:endParaRPr lang="pl-PL"/>
        </a:p>
      </dgm:t>
    </dgm:pt>
    <dgm:pt modelId="{73D04B3F-25DD-4CB2-84F8-DD4E60ACB74B}" type="pres">
      <dgm:prSet presAssocID="{4461912D-552C-4A19-B2B9-DB91AE88E2A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A1E319C-C765-4674-86B7-033435711641}" type="pres">
      <dgm:prSet presAssocID="{4461912D-552C-4A19-B2B9-DB91AE88E2A4}" presName="radial" presStyleCnt="0">
        <dgm:presLayoutVars>
          <dgm:animLvl val="ctr"/>
        </dgm:presLayoutVars>
      </dgm:prSet>
      <dgm:spPr/>
    </dgm:pt>
    <dgm:pt modelId="{692EE154-D7ED-43DE-BCD1-262EC983E79A}" type="pres">
      <dgm:prSet presAssocID="{8EB17132-8B20-41E7-9378-49F82905AC68}" presName="centerShape" presStyleLbl="vennNode1" presStyleIdx="0" presStyleCnt="7" custScaleX="132268" custScaleY="32877"/>
      <dgm:spPr/>
      <dgm:t>
        <a:bodyPr/>
        <a:lstStyle/>
        <a:p>
          <a:endParaRPr lang="pl-PL"/>
        </a:p>
      </dgm:t>
    </dgm:pt>
    <dgm:pt modelId="{7D517C63-5290-42D8-A4ED-3AB7612F788A}" type="pres">
      <dgm:prSet presAssocID="{BBFE99EF-F1B4-48F4-A58A-3A6A56576947}" presName="node" presStyleLbl="vennNode1" presStyleIdx="1" presStyleCnt="7" custScaleX="188781" custScaleY="94774" custRadScaleRad="90128" custRadScaleInc="-109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6435F5D-F801-4CA3-8458-6CB697895F9C}" type="pres">
      <dgm:prSet presAssocID="{942BF2BF-F03A-428E-898F-E331C47F1C5B}" presName="node" presStyleLbl="vennNode1" presStyleIdx="2" presStyleCnt="7" custScaleX="187281" custRadScaleRad="159048" custRadScaleInc="1650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63D7AC8-E482-458A-B7E6-31772E33F0BE}" type="pres">
      <dgm:prSet presAssocID="{35B14029-7C03-4B8D-81CF-8A320558AD5F}" presName="node" presStyleLbl="vennNode1" presStyleIdx="3" presStyleCnt="7" custScaleX="177663" custRadScaleRad="159495" custRadScaleInc="-2373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09BF797-1787-4331-8128-770EA7221398}" type="pres">
      <dgm:prSet presAssocID="{BFF4F5EE-268E-4395-91EB-F0666B3ECE95}" presName="node" presStyleLbl="vennNode1" presStyleIdx="4" presStyleCnt="7" custScaleX="185600" custScaleY="102469" custRadScaleRad="87393" custRadScaleInc="-198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44C93E7-FEC1-45F9-8FD5-067C87F3586F}" type="pres">
      <dgm:prSet presAssocID="{D1319FC6-AA23-4AB4-A2B2-4C918BB51C87}" presName="node" presStyleLbl="vennNode1" presStyleIdx="5" presStyleCnt="7" custScaleX="174126" custRadScaleRad="160457" custRadScaleInc="2390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F4E0FB2-BB0B-4299-84BF-BD0DEF6C9206}" type="pres">
      <dgm:prSet presAssocID="{E10FC85C-EC43-4DAB-AD59-CC444D7F78B4}" presName="node" presStyleLbl="vennNode1" presStyleIdx="6" presStyleCnt="7" custScaleX="188450" custRadScaleRad="157842" custRadScaleInc="-1502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ABB5BFF-D57B-4864-A5E6-3DBC7610682D}" srcId="{4461912D-552C-4A19-B2B9-DB91AE88E2A4}" destId="{8EB17132-8B20-41E7-9378-49F82905AC68}" srcOrd="0" destOrd="0" parTransId="{CAE316D6-6773-4A4E-9BD5-5A5BEA85576B}" sibTransId="{CA51F3B9-2E93-4611-9CCE-6E594F2A3163}"/>
    <dgm:cxn modelId="{11C6A6B9-361E-4FA2-A9FF-2A4AAF31CDBD}" srcId="{4461912D-552C-4A19-B2B9-DB91AE88E2A4}" destId="{F690740E-D420-4DCE-977F-A59C0FD68EB7}" srcOrd="1" destOrd="0" parTransId="{07699603-D3CD-4B52-A832-C3D1A7087656}" sibTransId="{2893FD2D-30D7-4D75-BAF3-777D277D9F3A}"/>
    <dgm:cxn modelId="{87399B48-0881-4DB1-824E-821953AFACDF}" type="presOf" srcId="{942BF2BF-F03A-428E-898F-E331C47F1C5B}" destId="{F6435F5D-F801-4CA3-8458-6CB697895F9C}" srcOrd="0" destOrd="0" presId="urn:microsoft.com/office/officeart/2005/8/layout/radial3"/>
    <dgm:cxn modelId="{E0B3A1BC-D533-4C32-B5F1-642B454F64BB}" type="presOf" srcId="{BFF4F5EE-268E-4395-91EB-F0666B3ECE95}" destId="{409BF797-1787-4331-8128-770EA7221398}" srcOrd="0" destOrd="0" presId="urn:microsoft.com/office/officeart/2005/8/layout/radial3"/>
    <dgm:cxn modelId="{CA0C1B42-26A3-4E89-A319-A87BE7742700}" srcId="{8EB17132-8B20-41E7-9378-49F82905AC68}" destId="{D1319FC6-AA23-4AB4-A2B2-4C918BB51C87}" srcOrd="4" destOrd="0" parTransId="{CE183066-A297-4CFB-838C-1965BAB8FF45}" sibTransId="{93159013-A985-466C-B807-F384807FDF13}"/>
    <dgm:cxn modelId="{426C77FC-CBA7-42B8-8C20-F93C2E1EEE56}" srcId="{8EB17132-8B20-41E7-9378-49F82905AC68}" destId="{942BF2BF-F03A-428E-898F-E331C47F1C5B}" srcOrd="1" destOrd="0" parTransId="{C3F382B4-505A-4030-864C-E0B497994768}" sibTransId="{CD462D11-F1F0-42EB-A9F3-D47E9D91922B}"/>
    <dgm:cxn modelId="{AB22BCF8-4402-42C8-B781-1B8475859E7E}" srcId="{8EB17132-8B20-41E7-9378-49F82905AC68}" destId="{BFF4F5EE-268E-4395-91EB-F0666B3ECE95}" srcOrd="3" destOrd="0" parTransId="{2B86A0A8-07D4-42CD-BA6C-BF185141264E}" sibTransId="{72DA7B81-EC98-4E37-8510-2DE4F35D4EFC}"/>
    <dgm:cxn modelId="{B22358BD-F9A7-43AC-BCA6-FE0FBBD10E0C}" type="presOf" srcId="{35B14029-7C03-4B8D-81CF-8A320558AD5F}" destId="{E63D7AC8-E482-458A-B7E6-31772E33F0BE}" srcOrd="0" destOrd="0" presId="urn:microsoft.com/office/officeart/2005/8/layout/radial3"/>
    <dgm:cxn modelId="{A9D6B904-0966-4A5B-9C3C-40ABB4912177}" type="presOf" srcId="{4461912D-552C-4A19-B2B9-DB91AE88E2A4}" destId="{73D04B3F-25DD-4CB2-84F8-DD4E60ACB74B}" srcOrd="0" destOrd="0" presId="urn:microsoft.com/office/officeart/2005/8/layout/radial3"/>
    <dgm:cxn modelId="{9AA7D95E-5CB9-4B72-ADBA-EB92E7B26E8E}" type="presOf" srcId="{E10FC85C-EC43-4DAB-AD59-CC444D7F78B4}" destId="{FF4E0FB2-BB0B-4299-84BF-BD0DEF6C9206}" srcOrd="0" destOrd="0" presId="urn:microsoft.com/office/officeart/2005/8/layout/radial3"/>
    <dgm:cxn modelId="{F122ECDD-8C50-4F89-A946-62CA2FE6A78D}" srcId="{8EB17132-8B20-41E7-9378-49F82905AC68}" destId="{E10FC85C-EC43-4DAB-AD59-CC444D7F78B4}" srcOrd="5" destOrd="0" parTransId="{A719DF62-1E09-41D1-89C5-118BB00CFE59}" sibTransId="{88138928-3723-4DE5-BAFA-E9600FBEA47D}"/>
    <dgm:cxn modelId="{B947FA2F-B6C2-448C-8498-8F28B7CA62BE}" type="presOf" srcId="{8EB17132-8B20-41E7-9378-49F82905AC68}" destId="{692EE154-D7ED-43DE-BCD1-262EC983E79A}" srcOrd="0" destOrd="0" presId="urn:microsoft.com/office/officeart/2005/8/layout/radial3"/>
    <dgm:cxn modelId="{3A6C10BD-6272-4FFC-B922-CC36AE421CDB}" type="presOf" srcId="{D1319FC6-AA23-4AB4-A2B2-4C918BB51C87}" destId="{244C93E7-FEC1-45F9-8FD5-067C87F3586F}" srcOrd="0" destOrd="0" presId="urn:microsoft.com/office/officeart/2005/8/layout/radial3"/>
    <dgm:cxn modelId="{776E9AFA-10FB-46D5-920A-1AC18333144F}" type="presOf" srcId="{BBFE99EF-F1B4-48F4-A58A-3A6A56576947}" destId="{7D517C63-5290-42D8-A4ED-3AB7612F788A}" srcOrd="0" destOrd="0" presId="urn:microsoft.com/office/officeart/2005/8/layout/radial3"/>
    <dgm:cxn modelId="{6528F2E5-DDB1-4C53-8AF1-A84DC7D1A2B9}" srcId="{8EB17132-8B20-41E7-9378-49F82905AC68}" destId="{BBFE99EF-F1B4-48F4-A58A-3A6A56576947}" srcOrd="0" destOrd="0" parTransId="{1702EEBE-EED1-415C-BE4B-279F2932E0E1}" sibTransId="{2D297621-7CAF-4693-AEF1-3B4B41C1EBAD}"/>
    <dgm:cxn modelId="{919C5172-1AC5-4524-BFC3-AF9351A64687}" srcId="{8EB17132-8B20-41E7-9378-49F82905AC68}" destId="{35B14029-7C03-4B8D-81CF-8A320558AD5F}" srcOrd="2" destOrd="0" parTransId="{8E4D92DF-D895-4ED2-924E-E39D42C58060}" sibTransId="{0DDA6F55-9D30-41FE-83EE-604D75D293BC}"/>
    <dgm:cxn modelId="{0DC23D50-15C6-4C7F-9FAB-D8E0049971AE}" type="presParOf" srcId="{73D04B3F-25DD-4CB2-84F8-DD4E60ACB74B}" destId="{8A1E319C-C765-4674-86B7-033435711641}" srcOrd="0" destOrd="0" presId="urn:microsoft.com/office/officeart/2005/8/layout/radial3"/>
    <dgm:cxn modelId="{E9ECDDC2-86AC-48CE-A336-7E461E99C4B5}" type="presParOf" srcId="{8A1E319C-C765-4674-86B7-033435711641}" destId="{692EE154-D7ED-43DE-BCD1-262EC983E79A}" srcOrd="0" destOrd="0" presId="urn:microsoft.com/office/officeart/2005/8/layout/radial3"/>
    <dgm:cxn modelId="{FC5563A7-3897-4F10-A545-7B27849625C0}" type="presParOf" srcId="{8A1E319C-C765-4674-86B7-033435711641}" destId="{7D517C63-5290-42D8-A4ED-3AB7612F788A}" srcOrd="1" destOrd="0" presId="urn:microsoft.com/office/officeart/2005/8/layout/radial3"/>
    <dgm:cxn modelId="{22880478-9277-4A04-8424-841A69E30D0C}" type="presParOf" srcId="{8A1E319C-C765-4674-86B7-033435711641}" destId="{F6435F5D-F801-4CA3-8458-6CB697895F9C}" srcOrd="2" destOrd="0" presId="urn:microsoft.com/office/officeart/2005/8/layout/radial3"/>
    <dgm:cxn modelId="{B4F9613B-A0BA-4CA9-A26A-ABDD07A43C32}" type="presParOf" srcId="{8A1E319C-C765-4674-86B7-033435711641}" destId="{E63D7AC8-E482-458A-B7E6-31772E33F0BE}" srcOrd="3" destOrd="0" presId="urn:microsoft.com/office/officeart/2005/8/layout/radial3"/>
    <dgm:cxn modelId="{92D67865-C9A0-4951-BA5F-5DCDBB45061E}" type="presParOf" srcId="{8A1E319C-C765-4674-86B7-033435711641}" destId="{409BF797-1787-4331-8128-770EA7221398}" srcOrd="4" destOrd="0" presId="urn:microsoft.com/office/officeart/2005/8/layout/radial3"/>
    <dgm:cxn modelId="{0791EDAB-E2B0-43FA-9BE7-3954DCD93378}" type="presParOf" srcId="{8A1E319C-C765-4674-86B7-033435711641}" destId="{244C93E7-FEC1-45F9-8FD5-067C87F3586F}" srcOrd="5" destOrd="0" presId="urn:microsoft.com/office/officeart/2005/8/layout/radial3"/>
    <dgm:cxn modelId="{AA2DD1C0-CCE6-4ED2-8EC1-0B55F8A65308}" type="presParOf" srcId="{8A1E319C-C765-4674-86B7-033435711641}" destId="{FF4E0FB2-BB0B-4299-84BF-BD0DEF6C9206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D05626-1EFF-40EC-9661-C4FA1430A3B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CE91AB7-696E-4FD8-8287-B1649C5C6008}">
      <dgm:prSet phldrT="[Tekst]" custT="1"/>
      <dgm:spPr>
        <a:solidFill>
          <a:srgbClr val="00B0F0">
            <a:alpha val="50000"/>
          </a:srgbClr>
        </a:solidFill>
      </dgm:spPr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l-PL" sz="1100" b="1" dirty="0" smtClean="0"/>
            <a:t>AKTYWNE METODY POSZUKIWANIA PRACY </a:t>
          </a:r>
          <a:br>
            <a:rPr lang="pl-PL" sz="1100" b="1" dirty="0" smtClean="0"/>
          </a:br>
          <a:r>
            <a:rPr lang="pl-PL" sz="1100" b="1" dirty="0" smtClean="0"/>
            <a:t>Z DORADZTWEM ZAWODOWYM</a:t>
          </a:r>
          <a:endParaRPr lang="pl-PL" sz="1100" b="1" dirty="0"/>
        </a:p>
      </dgm:t>
    </dgm:pt>
    <dgm:pt modelId="{011E7345-C96F-416A-90A7-74CB306684A3}" type="parTrans" cxnId="{EC249CC4-16BC-4754-B2C3-C5E00603E415}">
      <dgm:prSet/>
      <dgm:spPr/>
      <dgm:t>
        <a:bodyPr/>
        <a:lstStyle/>
        <a:p>
          <a:endParaRPr lang="pl-PL"/>
        </a:p>
      </dgm:t>
    </dgm:pt>
    <dgm:pt modelId="{C81B8F45-D56C-4A44-9600-EE3F3701AFF4}" type="sibTrans" cxnId="{EC249CC4-16BC-4754-B2C3-C5E00603E415}">
      <dgm:prSet/>
      <dgm:spPr/>
      <dgm:t>
        <a:bodyPr/>
        <a:lstStyle/>
        <a:p>
          <a:endParaRPr lang="pl-PL"/>
        </a:p>
      </dgm:t>
    </dgm:pt>
    <dgm:pt modelId="{640276C7-0F02-4C44-A299-06190ED791B1}">
      <dgm:prSet phldrT="[Tekst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pl-PL" sz="1200" b="1" dirty="0" smtClean="0"/>
            <a:t>PORADNICTWO</a:t>
          </a:r>
        </a:p>
        <a:p>
          <a:r>
            <a:rPr lang="pl-PL" sz="1200" b="1" dirty="0" smtClean="0"/>
            <a:t> PEDAGOGICZNE</a:t>
          </a:r>
          <a:endParaRPr lang="pl-PL" sz="1200" b="1" dirty="0"/>
        </a:p>
      </dgm:t>
    </dgm:pt>
    <dgm:pt modelId="{2EF5B011-ED7D-4AE2-82A5-12AC3A5D7309}" type="parTrans" cxnId="{34AE5A8B-629D-4FD4-87E5-C1BABD723FB2}">
      <dgm:prSet/>
      <dgm:spPr/>
      <dgm:t>
        <a:bodyPr/>
        <a:lstStyle/>
        <a:p>
          <a:endParaRPr lang="pl-PL"/>
        </a:p>
      </dgm:t>
    </dgm:pt>
    <dgm:pt modelId="{A53BAB4A-C0DE-422A-9B52-44171815635C}" type="sibTrans" cxnId="{34AE5A8B-629D-4FD4-87E5-C1BABD723FB2}">
      <dgm:prSet/>
      <dgm:spPr/>
      <dgm:t>
        <a:bodyPr/>
        <a:lstStyle/>
        <a:p>
          <a:endParaRPr lang="pl-PL"/>
        </a:p>
      </dgm:t>
    </dgm:pt>
    <dgm:pt modelId="{132E4327-D9E4-4AA4-8E43-D7BB231C18A1}">
      <dgm:prSet phldrT="[Tekst]" custT="1"/>
      <dgm:spPr>
        <a:solidFill>
          <a:srgbClr val="FF6600">
            <a:alpha val="50000"/>
          </a:srgbClr>
        </a:solidFill>
      </dgm:spPr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l-PL" sz="1200" b="1" dirty="0" smtClean="0"/>
            <a:t>PORADNICTWO</a:t>
          </a:r>
        </a:p>
        <a:p>
          <a:pPr>
            <a:lnSpc>
              <a:spcPct val="150000"/>
            </a:lnSpc>
            <a:spcAft>
              <a:spcPts val="0"/>
            </a:spcAft>
          </a:pPr>
          <a:r>
            <a:rPr lang="pl-PL" sz="1200" b="1" dirty="0" smtClean="0"/>
            <a:t>PSYCHOLOGICZNE</a:t>
          </a:r>
          <a:endParaRPr lang="pl-PL" sz="1200" b="1" dirty="0"/>
        </a:p>
      </dgm:t>
    </dgm:pt>
    <dgm:pt modelId="{17DE030B-7D68-4E17-BE0C-E3F62FEB3113}" type="parTrans" cxnId="{A94B73B1-4957-41EB-B0BB-8D19EF6DCBD8}">
      <dgm:prSet/>
      <dgm:spPr/>
      <dgm:t>
        <a:bodyPr/>
        <a:lstStyle/>
        <a:p>
          <a:endParaRPr lang="pl-PL"/>
        </a:p>
      </dgm:t>
    </dgm:pt>
    <dgm:pt modelId="{8FCD6303-D769-41F6-83F2-8C879ABCCDB0}" type="sibTrans" cxnId="{A94B73B1-4957-41EB-B0BB-8D19EF6DCBD8}">
      <dgm:prSet/>
      <dgm:spPr/>
      <dgm:t>
        <a:bodyPr/>
        <a:lstStyle/>
        <a:p>
          <a:endParaRPr lang="pl-PL"/>
        </a:p>
      </dgm:t>
    </dgm:pt>
    <dgm:pt modelId="{965DD03F-B4DF-4826-B40F-AB23A71888CC}">
      <dgm:prSet phldrT="[Tekst]" custT="1"/>
      <dgm:spPr>
        <a:solidFill>
          <a:srgbClr val="FF33CC">
            <a:alpha val="50000"/>
          </a:srgbClr>
        </a:solidFill>
      </dgm:spPr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l-PL" sz="1400" b="1" dirty="0" smtClean="0"/>
            <a:t>ASYSTENT RODZINY</a:t>
          </a:r>
          <a:endParaRPr lang="pl-PL" sz="1400" b="1" dirty="0"/>
        </a:p>
      </dgm:t>
    </dgm:pt>
    <dgm:pt modelId="{FE9A837D-3BE1-45A0-9560-F92B8EA7CF3D}" type="parTrans" cxnId="{4B307048-652B-45A3-9B81-FE058698B942}">
      <dgm:prSet/>
      <dgm:spPr/>
      <dgm:t>
        <a:bodyPr/>
        <a:lstStyle/>
        <a:p>
          <a:endParaRPr lang="pl-PL"/>
        </a:p>
      </dgm:t>
    </dgm:pt>
    <dgm:pt modelId="{7A025FD9-451A-4C2A-93B9-ED351F65961A}" type="sibTrans" cxnId="{4B307048-652B-45A3-9B81-FE058698B942}">
      <dgm:prSet/>
      <dgm:spPr/>
      <dgm:t>
        <a:bodyPr/>
        <a:lstStyle/>
        <a:p>
          <a:endParaRPr lang="pl-PL"/>
        </a:p>
      </dgm:t>
    </dgm:pt>
    <dgm:pt modelId="{2E54E5B3-6065-409C-B82F-56E4EEEDC5A1}">
      <dgm:prSet/>
      <dgm:spPr/>
      <dgm:t>
        <a:bodyPr/>
        <a:lstStyle/>
        <a:p>
          <a:r>
            <a:rPr lang="pl-PL" b="1" dirty="0" smtClean="0"/>
            <a:t>WYJAZD INTEGRACYJNO – SZKOLENIOWY ZE SZKOLENIEM PIERWSZEJ POMOCY</a:t>
          </a:r>
          <a:endParaRPr lang="pl-PL" b="1" dirty="0"/>
        </a:p>
      </dgm:t>
    </dgm:pt>
    <dgm:pt modelId="{DA249AD7-8DB8-4224-840F-60B173F26B10}" type="parTrans" cxnId="{BD0126A5-A0ED-431F-B78D-7EF9694CBE84}">
      <dgm:prSet/>
      <dgm:spPr/>
      <dgm:t>
        <a:bodyPr/>
        <a:lstStyle/>
        <a:p>
          <a:endParaRPr lang="pl-PL"/>
        </a:p>
      </dgm:t>
    </dgm:pt>
    <dgm:pt modelId="{A3E65FC2-40FB-4C24-A508-6539B6D49229}" type="sibTrans" cxnId="{BD0126A5-A0ED-431F-B78D-7EF9694CBE84}">
      <dgm:prSet/>
      <dgm:spPr/>
      <dgm:t>
        <a:bodyPr/>
        <a:lstStyle/>
        <a:p>
          <a:endParaRPr lang="pl-PL"/>
        </a:p>
      </dgm:t>
    </dgm:pt>
    <dgm:pt modelId="{6E73779E-76D1-4C4F-8671-716781606891}">
      <dgm:prSet phldrT="[Tekst]" custT="1"/>
      <dgm:spPr>
        <a:solidFill>
          <a:srgbClr val="FF33CC">
            <a:alpha val="50000"/>
          </a:srgbClr>
        </a:solidFill>
      </dgm:spPr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l-PL" sz="1100" b="1" dirty="0" smtClean="0"/>
            <a:t>SZKOLENIA PODNOSZĄCE KWALIFIKACJE ZAWODOWE</a:t>
          </a:r>
          <a:endParaRPr lang="pl-PL" sz="1100" b="1" dirty="0"/>
        </a:p>
      </dgm:t>
    </dgm:pt>
    <dgm:pt modelId="{A235F821-34FD-487A-82DB-4052DFE78B2B}" type="parTrans" cxnId="{848A8AB3-EA15-4025-ACF7-207E5B9C41D6}">
      <dgm:prSet/>
      <dgm:spPr/>
      <dgm:t>
        <a:bodyPr/>
        <a:lstStyle/>
        <a:p>
          <a:endParaRPr lang="pl-PL"/>
        </a:p>
      </dgm:t>
    </dgm:pt>
    <dgm:pt modelId="{102068A9-3B68-477C-AEA5-66CA240D2354}" type="sibTrans" cxnId="{848A8AB3-EA15-4025-ACF7-207E5B9C41D6}">
      <dgm:prSet/>
      <dgm:spPr/>
      <dgm:t>
        <a:bodyPr/>
        <a:lstStyle/>
        <a:p>
          <a:endParaRPr lang="pl-PL"/>
        </a:p>
      </dgm:t>
    </dgm:pt>
    <dgm:pt modelId="{543129A2-FDEF-41CD-AE8A-8F7CA612C8A7}" type="pres">
      <dgm:prSet presAssocID="{40D05626-1EFF-40EC-9661-C4FA1430A3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28CB686-9C3A-4F02-8BC4-4F763A622247}" type="pres">
      <dgm:prSet presAssocID="{6CE91AB7-696E-4FD8-8287-B1649C5C6008}" presName="Name5" presStyleLbl="vennNode1" presStyleIdx="0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3446471-98F3-41F6-BE3A-01AEB44372A5}" type="pres">
      <dgm:prSet presAssocID="{C81B8F45-D56C-4A44-9600-EE3F3701AFF4}" presName="space" presStyleCnt="0"/>
      <dgm:spPr/>
    </dgm:pt>
    <dgm:pt modelId="{0AF93ABC-CF06-451F-92F0-02133A3C38BC}" type="pres">
      <dgm:prSet presAssocID="{640276C7-0F02-4C44-A299-06190ED791B1}" presName="Name5" presStyleLbl="vennNode1" presStyleIdx="1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B91F627-2F13-46E3-93A4-7BBE9B0521CB}" type="pres">
      <dgm:prSet presAssocID="{A53BAB4A-C0DE-422A-9B52-44171815635C}" presName="space" presStyleCnt="0"/>
      <dgm:spPr/>
    </dgm:pt>
    <dgm:pt modelId="{06A6052D-7DB5-4FE2-9DCA-B600EDA977F1}" type="pres">
      <dgm:prSet presAssocID="{132E4327-D9E4-4AA4-8E43-D7BB231C18A1}" presName="Name5" presStyleLbl="vennNode1" presStyleIdx="2" presStyleCnt="6" custScaleX="11654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043C76E-FB42-44FA-ABCD-575C4C52B14B}" type="pres">
      <dgm:prSet presAssocID="{8FCD6303-D769-41F6-83F2-8C879ABCCDB0}" presName="space" presStyleCnt="0"/>
      <dgm:spPr/>
    </dgm:pt>
    <dgm:pt modelId="{70B0B132-3608-4BCA-B1A1-54295227AE07}" type="pres">
      <dgm:prSet presAssocID="{965DD03F-B4DF-4826-B40F-AB23A71888CC}" presName="Name5" presStyleLbl="vennNode1" presStyleIdx="3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47AB2BD-A179-46DA-B7AA-243F7E830C8C}" type="pres">
      <dgm:prSet presAssocID="{7A025FD9-451A-4C2A-93B9-ED351F65961A}" presName="space" presStyleCnt="0"/>
      <dgm:spPr/>
    </dgm:pt>
    <dgm:pt modelId="{7745CCAC-30C7-426F-B1D6-2AE4E910ABB1}" type="pres">
      <dgm:prSet presAssocID="{6E73779E-76D1-4C4F-8671-716781606891}" presName="Name5" presStyleLbl="vennNode1" presStyleIdx="4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C30C347-68E5-4843-BF60-77A70A913630}" type="pres">
      <dgm:prSet presAssocID="{102068A9-3B68-477C-AEA5-66CA240D2354}" presName="space" presStyleCnt="0"/>
      <dgm:spPr/>
    </dgm:pt>
    <dgm:pt modelId="{ABDB8CEA-EBC3-4EB9-84DD-68CEBC66496A}" type="pres">
      <dgm:prSet presAssocID="{2E54E5B3-6065-409C-B82F-56E4EEEDC5A1}" presName="Name5" presStyleLbl="vennNode1" presStyleIdx="5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C249CC4-16BC-4754-B2C3-C5E00603E415}" srcId="{40D05626-1EFF-40EC-9661-C4FA1430A3B6}" destId="{6CE91AB7-696E-4FD8-8287-B1649C5C6008}" srcOrd="0" destOrd="0" parTransId="{011E7345-C96F-416A-90A7-74CB306684A3}" sibTransId="{C81B8F45-D56C-4A44-9600-EE3F3701AFF4}"/>
    <dgm:cxn modelId="{389BEAD4-4427-4ADE-A4CD-F5362BBC81CF}" type="presOf" srcId="{2E54E5B3-6065-409C-B82F-56E4EEEDC5A1}" destId="{ABDB8CEA-EBC3-4EB9-84DD-68CEBC66496A}" srcOrd="0" destOrd="0" presId="urn:microsoft.com/office/officeart/2005/8/layout/venn3"/>
    <dgm:cxn modelId="{4ADDA774-8752-47F9-80D1-2F9588DB7A5A}" type="presOf" srcId="{6E73779E-76D1-4C4F-8671-716781606891}" destId="{7745CCAC-30C7-426F-B1D6-2AE4E910ABB1}" srcOrd="0" destOrd="0" presId="urn:microsoft.com/office/officeart/2005/8/layout/venn3"/>
    <dgm:cxn modelId="{EBC657AE-1663-41A8-B9D4-FEBD57B60FF7}" type="presOf" srcId="{6CE91AB7-696E-4FD8-8287-B1649C5C6008}" destId="{F28CB686-9C3A-4F02-8BC4-4F763A622247}" srcOrd="0" destOrd="0" presId="urn:microsoft.com/office/officeart/2005/8/layout/venn3"/>
    <dgm:cxn modelId="{BD0126A5-A0ED-431F-B78D-7EF9694CBE84}" srcId="{40D05626-1EFF-40EC-9661-C4FA1430A3B6}" destId="{2E54E5B3-6065-409C-B82F-56E4EEEDC5A1}" srcOrd="5" destOrd="0" parTransId="{DA249AD7-8DB8-4224-840F-60B173F26B10}" sibTransId="{A3E65FC2-40FB-4C24-A508-6539B6D49229}"/>
    <dgm:cxn modelId="{A94B73B1-4957-41EB-B0BB-8D19EF6DCBD8}" srcId="{40D05626-1EFF-40EC-9661-C4FA1430A3B6}" destId="{132E4327-D9E4-4AA4-8E43-D7BB231C18A1}" srcOrd="2" destOrd="0" parTransId="{17DE030B-7D68-4E17-BE0C-E3F62FEB3113}" sibTransId="{8FCD6303-D769-41F6-83F2-8C879ABCCDB0}"/>
    <dgm:cxn modelId="{4B307048-652B-45A3-9B81-FE058698B942}" srcId="{40D05626-1EFF-40EC-9661-C4FA1430A3B6}" destId="{965DD03F-B4DF-4826-B40F-AB23A71888CC}" srcOrd="3" destOrd="0" parTransId="{FE9A837D-3BE1-45A0-9560-F92B8EA7CF3D}" sibTransId="{7A025FD9-451A-4C2A-93B9-ED351F65961A}"/>
    <dgm:cxn modelId="{8A90F3AE-6D42-4EC4-ABA4-0DA0DBC40A9A}" type="presOf" srcId="{965DD03F-B4DF-4826-B40F-AB23A71888CC}" destId="{70B0B132-3608-4BCA-B1A1-54295227AE07}" srcOrd="0" destOrd="0" presId="urn:microsoft.com/office/officeart/2005/8/layout/venn3"/>
    <dgm:cxn modelId="{848A8AB3-EA15-4025-ACF7-207E5B9C41D6}" srcId="{40D05626-1EFF-40EC-9661-C4FA1430A3B6}" destId="{6E73779E-76D1-4C4F-8671-716781606891}" srcOrd="4" destOrd="0" parTransId="{A235F821-34FD-487A-82DB-4052DFE78B2B}" sibTransId="{102068A9-3B68-477C-AEA5-66CA240D2354}"/>
    <dgm:cxn modelId="{6A1FD8A4-C508-43CC-9E16-6AF68282E503}" type="presOf" srcId="{40D05626-1EFF-40EC-9661-C4FA1430A3B6}" destId="{543129A2-FDEF-41CD-AE8A-8F7CA612C8A7}" srcOrd="0" destOrd="0" presId="urn:microsoft.com/office/officeart/2005/8/layout/venn3"/>
    <dgm:cxn modelId="{34AE5A8B-629D-4FD4-87E5-C1BABD723FB2}" srcId="{40D05626-1EFF-40EC-9661-C4FA1430A3B6}" destId="{640276C7-0F02-4C44-A299-06190ED791B1}" srcOrd="1" destOrd="0" parTransId="{2EF5B011-ED7D-4AE2-82A5-12AC3A5D7309}" sibTransId="{A53BAB4A-C0DE-422A-9B52-44171815635C}"/>
    <dgm:cxn modelId="{79F7B342-7BAF-4248-B7D9-3A4B577D5A07}" type="presOf" srcId="{132E4327-D9E4-4AA4-8E43-D7BB231C18A1}" destId="{06A6052D-7DB5-4FE2-9DCA-B600EDA977F1}" srcOrd="0" destOrd="0" presId="urn:microsoft.com/office/officeart/2005/8/layout/venn3"/>
    <dgm:cxn modelId="{E28F70BA-A806-4081-93E5-2C60254F9E2C}" type="presOf" srcId="{640276C7-0F02-4C44-A299-06190ED791B1}" destId="{0AF93ABC-CF06-451F-92F0-02133A3C38BC}" srcOrd="0" destOrd="0" presId="urn:microsoft.com/office/officeart/2005/8/layout/venn3"/>
    <dgm:cxn modelId="{19456B52-425C-45B3-AAF1-1A005B0D973E}" type="presParOf" srcId="{543129A2-FDEF-41CD-AE8A-8F7CA612C8A7}" destId="{F28CB686-9C3A-4F02-8BC4-4F763A622247}" srcOrd="0" destOrd="0" presId="urn:microsoft.com/office/officeart/2005/8/layout/venn3"/>
    <dgm:cxn modelId="{551BF89A-547B-43EF-95F5-40BEB1004B0D}" type="presParOf" srcId="{543129A2-FDEF-41CD-AE8A-8F7CA612C8A7}" destId="{43446471-98F3-41F6-BE3A-01AEB44372A5}" srcOrd="1" destOrd="0" presId="urn:microsoft.com/office/officeart/2005/8/layout/venn3"/>
    <dgm:cxn modelId="{87119ED2-7BA1-45B1-B037-4C59EFFEDC50}" type="presParOf" srcId="{543129A2-FDEF-41CD-AE8A-8F7CA612C8A7}" destId="{0AF93ABC-CF06-451F-92F0-02133A3C38BC}" srcOrd="2" destOrd="0" presId="urn:microsoft.com/office/officeart/2005/8/layout/venn3"/>
    <dgm:cxn modelId="{977E9359-14F6-4297-819A-8B8AFED78765}" type="presParOf" srcId="{543129A2-FDEF-41CD-AE8A-8F7CA612C8A7}" destId="{3B91F627-2F13-46E3-93A4-7BBE9B0521CB}" srcOrd="3" destOrd="0" presId="urn:microsoft.com/office/officeart/2005/8/layout/venn3"/>
    <dgm:cxn modelId="{25ADF75C-02A0-4616-B45C-85852CBA3230}" type="presParOf" srcId="{543129A2-FDEF-41CD-AE8A-8F7CA612C8A7}" destId="{06A6052D-7DB5-4FE2-9DCA-B600EDA977F1}" srcOrd="4" destOrd="0" presId="urn:microsoft.com/office/officeart/2005/8/layout/venn3"/>
    <dgm:cxn modelId="{8DBFE7E9-5031-4C88-9BA8-03E071476700}" type="presParOf" srcId="{543129A2-FDEF-41CD-AE8A-8F7CA612C8A7}" destId="{C043C76E-FB42-44FA-ABCD-575C4C52B14B}" srcOrd="5" destOrd="0" presId="urn:microsoft.com/office/officeart/2005/8/layout/venn3"/>
    <dgm:cxn modelId="{25E53B31-59FE-4ED9-964D-CC66F5697CC3}" type="presParOf" srcId="{543129A2-FDEF-41CD-AE8A-8F7CA612C8A7}" destId="{70B0B132-3608-4BCA-B1A1-54295227AE07}" srcOrd="6" destOrd="0" presId="urn:microsoft.com/office/officeart/2005/8/layout/venn3"/>
    <dgm:cxn modelId="{EAF615A0-4040-4F86-A1C0-A326BB1EB3A0}" type="presParOf" srcId="{543129A2-FDEF-41CD-AE8A-8F7CA612C8A7}" destId="{747AB2BD-A179-46DA-B7AA-243F7E830C8C}" srcOrd="7" destOrd="0" presId="urn:microsoft.com/office/officeart/2005/8/layout/venn3"/>
    <dgm:cxn modelId="{2190B2C1-2B29-4441-B8C1-B464701A7EC2}" type="presParOf" srcId="{543129A2-FDEF-41CD-AE8A-8F7CA612C8A7}" destId="{7745CCAC-30C7-426F-B1D6-2AE4E910ABB1}" srcOrd="8" destOrd="0" presId="urn:microsoft.com/office/officeart/2005/8/layout/venn3"/>
    <dgm:cxn modelId="{BB3F2795-7E89-4717-B869-5356972EDAD4}" type="presParOf" srcId="{543129A2-FDEF-41CD-AE8A-8F7CA612C8A7}" destId="{6C30C347-68E5-4843-BF60-77A70A913630}" srcOrd="9" destOrd="0" presId="urn:microsoft.com/office/officeart/2005/8/layout/venn3"/>
    <dgm:cxn modelId="{62816ED6-EF97-480D-B0D7-C8E3CB400B7E}" type="presParOf" srcId="{543129A2-FDEF-41CD-AE8A-8F7CA612C8A7}" destId="{ABDB8CEA-EBC3-4EB9-84DD-68CEBC66496A}" srcOrd="1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EE154-D7ED-43DE-BCD1-262EC983E79A}">
      <dsp:nvSpPr>
        <dsp:cNvPr id="0" name=""/>
        <dsp:cNvSpPr/>
      </dsp:nvSpPr>
      <dsp:spPr>
        <a:xfrm>
          <a:off x="2322535" y="1975668"/>
          <a:ext cx="3592467" cy="892956"/>
        </a:xfrm>
        <a:prstGeom prst="ellipse">
          <a:avLst/>
        </a:prstGeom>
        <a:solidFill>
          <a:schemeClr val="bg1">
            <a:alpha val="49804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b="1" kern="1200" dirty="0" smtClean="0">
              <a:solidFill>
                <a:srgbClr val="0000FF"/>
              </a:solidFill>
            </a:rPr>
            <a:t>ZAŁOŻENIA PROJEKTU</a:t>
          </a:r>
          <a:endParaRPr lang="pl-PL" sz="2100" b="1" kern="1200" dirty="0">
            <a:solidFill>
              <a:srgbClr val="0000FF"/>
            </a:solidFill>
          </a:endParaRPr>
        </a:p>
      </dsp:txBody>
      <dsp:txXfrm>
        <a:off x="2322535" y="1975668"/>
        <a:ext cx="3592467" cy="892956"/>
      </dsp:txXfrm>
    </dsp:sp>
    <dsp:sp modelId="{7D517C63-5290-42D8-A4ED-3AB7612F788A}">
      <dsp:nvSpPr>
        <dsp:cNvPr id="0" name=""/>
        <dsp:cNvSpPr/>
      </dsp:nvSpPr>
      <dsp:spPr>
        <a:xfrm>
          <a:off x="2818658" y="184563"/>
          <a:ext cx="2563694" cy="1287055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Zwiększenie szans na rynku pracy wśród świadczeniobiorców MGOPS w Przysusze </a:t>
          </a:r>
          <a:endParaRPr lang="pl-PL" sz="1400" b="1" kern="1200" dirty="0"/>
        </a:p>
      </dsp:txBody>
      <dsp:txXfrm>
        <a:off x="2818658" y="184563"/>
        <a:ext cx="2563694" cy="1287055"/>
      </dsp:txXfrm>
    </dsp:sp>
    <dsp:sp modelId="{F6435F5D-F801-4CA3-8458-6CB697895F9C}">
      <dsp:nvSpPr>
        <dsp:cNvPr id="0" name=""/>
        <dsp:cNvSpPr/>
      </dsp:nvSpPr>
      <dsp:spPr>
        <a:xfrm>
          <a:off x="5489047" y="776571"/>
          <a:ext cx="2543324" cy="1358025"/>
        </a:xfrm>
        <a:prstGeom prst="ellipse">
          <a:avLst/>
        </a:prstGeom>
        <a:solidFill>
          <a:srgbClr val="00CC00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Podniesienie zaradności życiowej rodzin zagrożonych wykluczeniem społecznym</a:t>
          </a:r>
          <a:endParaRPr lang="pl-PL" sz="1400" b="1" kern="1200" dirty="0"/>
        </a:p>
      </dsp:txBody>
      <dsp:txXfrm>
        <a:off x="5489047" y="776571"/>
        <a:ext cx="2543324" cy="1358025"/>
      </dsp:txXfrm>
    </dsp:sp>
    <dsp:sp modelId="{E63D7AC8-E482-458A-B7E6-31772E33F0BE}">
      <dsp:nvSpPr>
        <dsp:cNvPr id="0" name=""/>
        <dsp:cNvSpPr/>
      </dsp:nvSpPr>
      <dsp:spPr>
        <a:xfrm>
          <a:off x="5627514" y="2509209"/>
          <a:ext cx="2412709" cy="1358025"/>
        </a:xfrm>
        <a:prstGeom prst="ellipse">
          <a:avLst/>
        </a:prstGeom>
        <a:solidFill>
          <a:srgbClr val="FF33CC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Zwiększenie kwalifikacji </a:t>
          </a:r>
          <a:br>
            <a:rPr lang="pl-PL" sz="1400" b="1" kern="1200" dirty="0" smtClean="0"/>
          </a:br>
          <a:r>
            <a:rPr lang="pl-PL" sz="1400" b="1" kern="1200" dirty="0" smtClean="0"/>
            <a:t>i umiejętności zawodowych </a:t>
          </a:r>
          <a:endParaRPr lang="pl-PL" sz="1400" b="1" kern="1200" dirty="0"/>
        </a:p>
      </dsp:txBody>
      <dsp:txXfrm>
        <a:off x="5627514" y="2509209"/>
        <a:ext cx="2412709" cy="1358025"/>
      </dsp:txXfrm>
    </dsp:sp>
    <dsp:sp modelId="{409BF797-1787-4331-8128-770EA7221398}">
      <dsp:nvSpPr>
        <dsp:cNvPr id="0" name=""/>
        <dsp:cNvSpPr/>
      </dsp:nvSpPr>
      <dsp:spPr>
        <a:xfrm>
          <a:off x="2890666" y="3271819"/>
          <a:ext cx="2520496" cy="1391555"/>
        </a:xfrm>
        <a:prstGeom prst="ellipse">
          <a:avLst/>
        </a:prstGeom>
        <a:solidFill>
          <a:srgbClr val="0000FF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Zwiększenie poziomu aktywności  oraz integracji z lokalną społecznością</a:t>
          </a:r>
          <a:endParaRPr lang="pl-PL" sz="1400" b="1" kern="1200" dirty="0"/>
        </a:p>
      </dsp:txBody>
      <dsp:txXfrm>
        <a:off x="2890666" y="3271819"/>
        <a:ext cx="2520496" cy="1391555"/>
      </dsp:txXfrm>
    </dsp:sp>
    <dsp:sp modelId="{244C93E7-FEC1-45F9-8FD5-067C87F3586F}">
      <dsp:nvSpPr>
        <dsp:cNvPr id="0" name=""/>
        <dsp:cNvSpPr/>
      </dsp:nvSpPr>
      <dsp:spPr>
        <a:xfrm>
          <a:off x="203650" y="2509194"/>
          <a:ext cx="2364676" cy="1358025"/>
        </a:xfrm>
        <a:prstGeom prst="ellipse">
          <a:avLst/>
        </a:prstGeom>
        <a:solidFill>
          <a:srgbClr val="FF6600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Poprawa zdolności komunikacyjnych </a:t>
          </a:r>
          <a:endParaRPr lang="pl-PL" sz="1400" b="1" kern="1200" dirty="0"/>
        </a:p>
      </dsp:txBody>
      <dsp:txXfrm>
        <a:off x="203650" y="2509194"/>
        <a:ext cx="2364676" cy="1358025"/>
      </dsp:txXfrm>
    </dsp:sp>
    <dsp:sp modelId="{FF4E0FB2-BB0B-4299-84BF-BD0DEF6C9206}">
      <dsp:nvSpPr>
        <dsp:cNvPr id="0" name=""/>
        <dsp:cNvSpPr/>
      </dsp:nvSpPr>
      <dsp:spPr>
        <a:xfrm>
          <a:off x="232452" y="743354"/>
          <a:ext cx="2559199" cy="1358025"/>
        </a:xfrm>
        <a:prstGeom prst="ellipse">
          <a:avLst/>
        </a:prstGeom>
        <a:solidFill>
          <a:srgbClr val="FF0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Podniesienie motywacji do zmiany sytuacji życiowej </a:t>
          </a:r>
          <a:endParaRPr lang="pl-PL" sz="1400" b="1" kern="1200" dirty="0"/>
        </a:p>
      </dsp:txBody>
      <dsp:txXfrm>
        <a:off x="232452" y="743354"/>
        <a:ext cx="2559199" cy="135802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28CB686-9C3A-4F02-8BC4-4F763A622247}">
      <dsp:nvSpPr>
        <dsp:cNvPr id="0" name=""/>
        <dsp:cNvSpPr/>
      </dsp:nvSpPr>
      <dsp:spPr>
        <a:xfrm>
          <a:off x="5549" y="1168188"/>
          <a:ext cx="1768078" cy="1768078"/>
        </a:xfrm>
        <a:prstGeom prst="ellipse">
          <a:avLst/>
        </a:prstGeom>
        <a:solidFill>
          <a:srgbClr val="00B0F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7303" tIns="13970" rIns="97303" bIns="13970" numCol="1" spcCol="1270" anchor="ctr" anchorCtr="0">
          <a:noAutofit/>
        </a:bodyPr>
        <a:lstStyle/>
        <a:p>
          <a:pPr lvl="0" algn="ctr" defTabSz="48895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pl-PL" sz="1100" b="1" kern="1200" dirty="0" smtClean="0"/>
            <a:t>AKTYWNE METODY POSZUKIWANIA PRACY </a:t>
          </a:r>
          <a:br>
            <a:rPr lang="pl-PL" sz="1100" b="1" kern="1200" dirty="0" smtClean="0"/>
          </a:br>
          <a:r>
            <a:rPr lang="pl-PL" sz="1100" b="1" kern="1200" dirty="0" smtClean="0"/>
            <a:t>Z DORADZTWEM ZAWODOWYM</a:t>
          </a:r>
          <a:endParaRPr lang="pl-PL" sz="1100" b="1" kern="1200" dirty="0"/>
        </a:p>
      </dsp:txBody>
      <dsp:txXfrm>
        <a:off x="5549" y="1168188"/>
        <a:ext cx="1768078" cy="1768078"/>
      </dsp:txXfrm>
    </dsp:sp>
    <dsp:sp modelId="{0AF93ABC-CF06-451F-92F0-02133A3C38BC}">
      <dsp:nvSpPr>
        <dsp:cNvPr id="0" name=""/>
        <dsp:cNvSpPr/>
      </dsp:nvSpPr>
      <dsp:spPr>
        <a:xfrm>
          <a:off x="1420011" y="1168188"/>
          <a:ext cx="1768078" cy="176807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7303" tIns="15240" rIns="97303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PORADNICTWO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 PEDAGOGICZNE</a:t>
          </a:r>
          <a:endParaRPr lang="pl-PL" sz="1200" b="1" kern="1200" dirty="0"/>
        </a:p>
      </dsp:txBody>
      <dsp:txXfrm>
        <a:off x="1420011" y="1168188"/>
        <a:ext cx="1768078" cy="1768078"/>
      </dsp:txXfrm>
    </dsp:sp>
    <dsp:sp modelId="{06A6052D-7DB5-4FE2-9DCA-B600EDA977F1}">
      <dsp:nvSpPr>
        <dsp:cNvPr id="0" name=""/>
        <dsp:cNvSpPr/>
      </dsp:nvSpPr>
      <dsp:spPr>
        <a:xfrm>
          <a:off x="2834474" y="1168188"/>
          <a:ext cx="2060588" cy="1768078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7303" tIns="15240" rIns="97303" bIns="15240" numCol="1" spcCol="1270" anchor="ctr" anchorCtr="0">
          <a:noAutofit/>
        </a:bodyPr>
        <a:lstStyle/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pl-PL" sz="1200" b="1" kern="1200" dirty="0" smtClean="0"/>
            <a:t>PORADNICTWO</a:t>
          </a:r>
        </a:p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pl-PL" sz="1200" b="1" kern="1200" dirty="0" smtClean="0"/>
            <a:t>PSYCHOLOGICZNE</a:t>
          </a:r>
          <a:endParaRPr lang="pl-PL" sz="1200" b="1" kern="1200" dirty="0"/>
        </a:p>
      </dsp:txBody>
      <dsp:txXfrm>
        <a:off x="2834474" y="1168188"/>
        <a:ext cx="2060588" cy="1768078"/>
      </dsp:txXfrm>
    </dsp:sp>
    <dsp:sp modelId="{70B0B132-3608-4BCA-B1A1-54295227AE07}">
      <dsp:nvSpPr>
        <dsp:cNvPr id="0" name=""/>
        <dsp:cNvSpPr/>
      </dsp:nvSpPr>
      <dsp:spPr>
        <a:xfrm>
          <a:off x="4541447" y="1168188"/>
          <a:ext cx="1768078" cy="1768078"/>
        </a:xfrm>
        <a:prstGeom prst="ellipse">
          <a:avLst/>
        </a:prstGeom>
        <a:solidFill>
          <a:srgbClr val="FF33CC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7303" tIns="17780" rIns="97303" bIns="17780" numCol="1" spcCol="1270" anchor="ctr" anchorCtr="0">
          <a:noAutofit/>
        </a:bodyPr>
        <a:lstStyle/>
        <a:p>
          <a:pPr lvl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pl-PL" sz="1400" b="1" kern="1200" dirty="0" smtClean="0"/>
            <a:t>ASYSTENT RODZINY</a:t>
          </a:r>
          <a:endParaRPr lang="pl-PL" sz="1400" b="1" kern="1200" dirty="0"/>
        </a:p>
      </dsp:txBody>
      <dsp:txXfrm>
        <a:off x="4541447" y="1168188"/>
        <a:ext cx="1768078" cy="1768078"/>
      </dsp:txXfrm>
    </dsp:sp>
    <dsp:sp modelId="{7745CCAC-30C7-426F-B1D6-2AE4E910ABB1}">
      <dsp:nvSpPr>
        <dsp:cNvPr id="0" name=""/>
        <dsp:cNvSpPr/>
      </dsp:nvSpPr>
      <dsp:spPr>
        <a:xfrm>
          <a:off x="5955910" y="1168188"/>
          <a:ext cx="1768078" cy="1768078"/>
        </a:xfrm>
        <a:prstGeom prst="ellipse">
          <a:avLst/>
        </a:prstGeom>
        <a:solidFill>
          <a:srgbClr val="FF33CC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7303" tIns="13970" rIns="97303" bIns="13970" numCol="1" spcCol="1270" anchor="ctr" anchorCtr="0">
          <a:noAutofit/>
        </a:bodyPr>
        <a:lstStyle/>
        <a:p>
          <a:pPr lvl="0" algn="ctr" defTabSz="48895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pl-PL" sz="1100" b="1" kern="1200" dirty="0" smtClean="0"/>
            <a:t>SZKOLENIA PODNOSZĄCE KWALIFIKACJE ZAWODOWE</a:t>
          </a:r>
          <a:endParaRPr lang="pl-PL" sz="1100" b="1" kern="1200" dirty="0"/>
        </a:p>
      </dsp:txBody>
      <dsp:txXfrm>
        <a:off x="5955910" y="1168188"/>
        <a:ext cx="1768078" cy="1768078"/>
      </dsp:txXfrm>
    </dsp:sp>
    <dsp:sp modelId="{ABDB8CEA-EBC3-4EB9-84DD-68CEBC66496A}">
      <dsp:nvSpPr>
        <dsp:cNvPr id="0" name=""/>
        <dsp:cNvSpPr/>
      </dsp:nvSpPr>
      <dsp:spPr>
        <a:xfrm>
          <a:off x="7370372" y="1168188"/>
          <a:ext cx="1768078" cy="176807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7303" tIns="15240" rIns="97303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WYJAZD INTEGRACYJNO – SZKOLENIOWY ZE SZKOLENIEM PIERWSZEJ POMOCY</a:t>
          </a:r>
          <a:endParaRPr lang="pl-PL" sz="1200" b="1" kern="1200" dirty="0"/>
        </a:p>
      </dsp:txBody>
      <dsp:txXfrm>
        <a:off x="7370372" y="1168188"/>
        <a:ext cx="1768078" cy="1768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450F1-3095-43F0-B924-19D3E7730A51}" type="datetimeFigureOut">
              <a:rPr lang="pl-PL" smtClean="0"/>
              <a:pPr/>
              <a:t>2012-11-30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F04CE-0AEA-46D1-975D-0914AFD9B533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7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8.png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7.png"/><Relationship Id="rId7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7.png"/><Relationship Id="rId7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7.png"/><Relationship Id="rId7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8.png"/><Relationship Id="rId9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7.png"/><Relationship Id="rId7" Type="http://schemas.openxmlformats.org/officeDocument/2006/relationships/image" Target="../media/image3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8.png"/><Relationship Id="rId9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7.png"/><Relationship Id="rId7" Type="http://schemas.openxmlformats.org/officeDocument/2006/relationships/image" Target="../media/image4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8.png"/><Relationship Id="rId9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mina\Desktop\Nowy folder\P1050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060848"/>
            <a:ext cx="2438400" cy="1828800"/>
          </a:xfrm>
          <a:prstGeom prst="rect">
            <a:avLst/>
          </a:prstGeom>
          <a:noFill/>
        </p:spPr>
      </p:pic>
      <p:pic>
        <p:nvPicPr>
          <p:cNvPr id="1027" name="Picture 3" descr="C:\Users\Femina\Desktop\Nowy folder\P9160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437112"/>
            <a:ext cx="2330450" cy="1747837"/>
          </a:xfrm>
          <a:prstGeom prst="rect">
            <a:avLst/>
          </a:prstGeom>
          <a:noFill/>
        </p:spPr>
      </p:pic>
      <p:pic>
        <p:nvPicPr>
          <p:cNvPr id="1028" name="Picture 4" descr="C:\Users\Femina\Desktop\Nowy folder\P10502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060848"/>
            <a:ext cx="2438400" cy="1828800"/>
          </a:xfrm>
          <a:prstGeom prst="rect">
            <a:avLst/>
          </a:prstGeom>
          <a:noFill/>
        </p:spPr>
      </p:pic>
      <p:pic>
        <p:nvPicPr>
          <p:cNvPr id="1029" name="Picture 5" descr="C:\Users\Femina\Desktop\Nowy folder\P10409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852936"/>
            <a:ext cx="2927742" cy="2194560"/>
          </a:xfrm>
          <a:prstGeom prst="rect">
            <a:avLst/>
          </a:prstGeom>
          <a:noFill/>
        </p:spPr>
      </p:pic>
      <p:pic>
        <p:nvPicPr>
          <p:cNvPr id="1031" name="Picture 7" descr="C:\Users\Femina\Desktop\Nowy folder\P105078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293096"/>
            <a:ext cx="2438400" cy="1828800"/>
          </a:xfrm>
          <a:prstGeom prst="rect">
            <a:avLst/>
          </a:prstGeom>
          <a:noFill/>
        </p:spPr>
      </p:pic>
      <p:pic>
        <p:nvPicPr>
          <p:cNvPr id="1034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ytuł 14"/>
          <p:cNvSpPr>
            <a:spLocks noGrp="1"/>
          </p:cNvSpPr>
          <p:nvPr>
            <p:ph type="ctrTitle"/>
          </p:nvPr>
        </p:nvSpPr>
        <p:spPr>
          <a:xfrm>
            <a:off x="1619672" y="1268760"/>
            <a:ext cx="5400600" cy="72008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rgbClr val="0070C0"/>
                </a:solidFill>
                <a:latin typeface="Bookman Old Style" pitchFamily="18" charset="0"/>
              </a:rPr>
              <a:t>SZANSA 2012</a:t>
            </a:r>
            <a:endParaRPr lang="pl-PL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Symbol zastępczy zawartości 8"/>
          <p:cNvGraphicFramePr>
            <a:graphicFrameLocks noGrp="1"/>
          </p:cNvGraphicFramePr>
          <p:nvPr>
            <p:ph idx="1"/>
          </p:nvPr>
        </p:nvGraphicFramePr>
        <p:xfrm>
          <a:off x="457200" y="1196752"/>
          <a:ext cx="82296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8229600" cy="1008112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rgbClr val="0000FF"/>
                </a:solidFill>
                <a:latin typeface="Bookman Old Style" pitchFamily="18" charset="0"/>
              </a:rPr>
              <a:t>UCZESTNICY PROJEKTU SZANSA</a:t>
            </a:r>
            <a:endParaRPr lang="pl-PL" sz="2800" b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>
                <a:solidFill>
                  <a:srgbClr val="FF0000"/>
                </a:solidFill>
              </a:rPr>
              <a:t>12 bezrobotnych osób </a:t>
            </a:r>
          </a:p>
          <a:p>
            <a:pPr algn="ctr">
              <a:buNone/>
            </a:pPr>
            <a:r>
              <a:rPr lang="pl-PL" b="1" dirty="0" smtClean="0">
                <a:solidFill>
                  <a:srgbClr val="FF0000"/>
                </a:solidFill>
              </a:rPr>
              <a:t>w wieku aktywności zawodowej </a:t>
            </a:r>
          </a:p>
          <a:p>
            <a:pPr algn="ctr">
              <a:buNone/>
            </a:pPr>
            <a:r>
              <a:rPr lang="pl-PL" b="1" dirty="0" smtClean="0">
                <a:solidFill>
                  <a:srgbClr val="FF0000"/>
                </a:solidFill>
              </a:rPr>
              <a:t>z terenu Gminy i Miasta Przysucha</a:t>
            </a:r>
          </a:p>
          <a:p>
            <a:pPr algn="ctr">
              <a:buNone/>
            </a:pPr>
            <a:r>
              <a:rPr lang="pl-PL" b="1" dirty="0" smtClean="0">
                <a:solidFill>
                  <a:srgbClr val="FF0000"/>
                </a:solidFill>
              </a:rPr>
              <a:t> korzystający ze świadczeń </a:t>
            </a:r>
          </a:p>
          <a:p>
            <a:pPr algn="ctr">
              <a:buNone/>
            </a:pPr>
            <a:r>
              <a:rPr lang="pl-PL" b="1" dirty="0" smtClean="0">
                <a:solidFill>
                  <a:srgbClr val="FF0000"/>
                </a:solidFill>
              </a:rPr>
              <a:t>Miejsko-Gminnego Ośrodka Pomocy </a:t>
            </a:r>
          </a:p>
          <a:p>
            <a:pPr algn="ctr">
              <a:buNone/>
            </a:pPr>
            <a:r>
              <a:rPr lang="pl-PL" b="1" dirty="0" smtClean="0">
                <a:solidFill>
                  <a:srgbClr val="FF0000"/>
                </a:solidFill>
              </a:rPr>
              <a:t>Społecznej w Przysusze</a:t>
            </a:r>
            <a:endParaRPr lang="pl-PL" b="1" dirty="0">
              <a:solidFill>
                <a:srgbClr val="FF0000"/>
              </a:solidFill>
            </a:endParaRPr>
          </a:p>
        </p:txBody>
      </p:sp>
      <p:pic>
        <p:nvPicPr>
          <p:cNvPr id="4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1296143"/>
          </a:xfrm>
        </p:spPr>
        <p:txBody>
          <a:bodyPr/>
          <a:lstStyle/>
          <a:p>
            <a:r>
              <a:rPr lang="pl-PL" dirty="0" smtClean="0">
                <a:solidFill>
                  <a:srgbClr val="0000FF"/>
                </a:solidFill>
                <a:latin typeface="Algerian" pitchFamily="82" charset="0"/>
              </a:rPr>
              <a:t>AKTYWNA  INTEGRACJA</a:t>
            </a:r>
            <a:endParaRPr lang="pl-PL" dirty="0">
              <a:solidFill>
                <a:srgbClr val="0000FF"/>
              </a:solidFill>
              <a:latin typeface="Algerian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23528" y="3356992"/>
            <a:ext cx="7448872" cy="2281808"/>
          </a:xfrm>
        </p:spPr>
        <p:txBody>
          <a:bodyPr>
            <a:normAutofit/>
          </a:bodyPr>
          <a:lstStyle/>
          <a:p>
            <a:pPr algn="just"/>
            <a:endParaRPr lang="pl-PL" sz="1200" dirty="0" smtClean="0"/>
          </a:p>
          <a:p>
            <a:endParaRPr lang="pl-PL" sz="1200" dirty="0"/>
          </a:p>
        </p:txBody>
      </p:sp>
      <p:pic>
        <p:nvPicPr>
          <p:cNvPr id="5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Diagram 9"/>
          <p:cNvGraphicFramePr/>
          <p:nvPr/>
        </p:nvGraphicFramePr>
        <p:xfrm>
          <a:off x="0" y="2060848"/>
          <a:ext cx="914400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67544" y="1196753"/>
            <a:ext cx="7772400" cy="648072"/>
          </a:xfrm>
        </p:spPr>
        <p:txBody>
          <a:bodyPr>
            <a:normAutofit/>
          </a:bodyPr>
          <a:lstStyle/>
          <a:p>
            <a:r>
              <a:rPr lang="pl-PL" sz="1800" b="1" dirty="0" smtClean="0">
                <a:solidFill>
                  <a:srgbClr val="0000FF"/>
                </a:solidFill>
              </a:rPr>
              <a:t>AKTYWNE METODY POSZUKIWANIA PRACY Z DORADZTWEM ZAWODOWYM</a:t>
            </a:r>
            <a:endParaRPr lang="pl-PL" sz="1800" b="1" dirty="0">
              <a:solidFill>
                <a:srgbClr val="0000FF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51520" y="1916832"/>
            <a:ext cx="2952328" cy="4320480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§"/>
            </a:pPr>
            <a:r>
              <a:rPr lang="pl-PL" sz="1600" b="1" dirty="0" smtClean="0">
                <a:solidFill>
                  <a:schemeClr val="tx1"/>
                </a:solidFill>
              </a:rPr>
              <a:t>Analiza działań w zakresie poszukiwania pracy</a:t>
            </a:r>
          </a:p>
          <a:p>
            <a:pPr algn="l">
              <a:buFont typeface="Wingdings" pitchFamily="2" charset="2"/>
              <a:buChar char="§"/>
            </a:pPr>
            <a:endParaRPr lang="pl-PL" sz="1600" b="1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§"/>
            </a:pPr>
            <a:r>
              <a:rPr lang="pl-PL" sz="1600" b="1" dirty="0" smtClean="0">
                <a:solidFill>
                  <a:schemeClr val="tx1"/>
                </a:solidFill>
              </a:rPr>
              <a:t>Odkrywanie oraz bilans własnych umiejętności, możliwości </a:t>
            </a:r>
            <a:br>
              <a:rPr lang="pl-PL" sz="1600" b="1" dirty="0" smtClean="0">
                <a:solidFill>
                  <a:schemeClr val="tx1"/>
                </a:solidFill>
              </a:rPr>
            </a:br>
            <a:r>
              <a:rPr lang="pl-PL" sz="1600" b="1" dirty="0" smtClean="0">
                <a:solidFill>
                  <a:schemeClr val="tx1"/>
                </a:solidFill>
              </a:rPr>
              <a:t>i predyspozycji zawodowych</a:t>
            </a:r>
          </a:p>
          <a:p>
            <a:pPr algn="l">
              <a:buFont typeface="Wingdings" pitchFamily="2" charset="2"/>
              <a:buChar char="§"/>
            </a:pPr>
            <a:endParaRPr lang="pl-PL" sz="1600" b="1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§"/>
            </a:pPr>
            <a:r>
              <a:rPr lang="pl-PL" sz="1600" b="1" dirty="0" smtClean="0">
                <a:solidFill>
                  <a:schemeClr val="tx1"/>
                </a:solidFill>
              </a:rPr>
              <a:t>Profesjonalne przygotowanie dokumentów aplikacyjnych</a:t>
            </a:r>
          </a:p>
          <a:p>
            <a:pPr algn="l">
              <a:buFont typeface="Wingdings" pitchFamily="2" charset="2"/>
              <a:buChar char="§"/>
            </a:pPr>
            <a:endParaRPr lang="pl-PL" sz="1600" b="1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§"/>
            </a:pPr>
            <a:r>
              <a:rPr lang="pl-PL" sz="1600" b="1" dirty="0" smtClean="0">
                <a:solidFill>
                  <a:schemeClr val="tx1"/>
                </a:solidFill>
              </a:rPr>
              <a:t>Autoprezentacja podczas rozmowy kwalifikacyjnej </a:t>
            </a:r>
            <a:br>
              <a:rPr lang="pl-PL" sz="1600" b="1" dirty="0" smtClean="0">
                <a:solidFill>
                  <a:schemeClr val="tx1"/>
                </a:solidFill>
              </a:rPr>
            </a:br>
            <a:r>
              <a:rPr lang="pl-PL" sz="1600" b="1" dirty="0" smtClean="0">
                <a:solidFill>
                  <a:schemeClr val="tx1"/>
                </a:solidFill>
              </a:rPr>
              <a:t>z pracodawcą</a:t>
            </a:r>
          </a:p>
          <a:p>
            <a:pPr algn="l">
              <a:buFont typeface="Wingdings" pitchFamily="2" charset="2"/>
              <a:buChar char="§"/>
            </a:pPr>
            <a:endParaRPr lang="pl-PL" sz="1600" b="1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§"/>
            </a:pPr>
            <a:r>
              <a:rPr lang="pl-PL" sz="1600" b="1" smtClean="0">
                <a:solidFill>
                  <a:schemeClr val="tx1"/>
                </a:solidFill>
              </a:rPr>
              <a:t>Doradztwo </a:t>
            </a:r>
            <a:r>
              <a:rPr lang="pl-PL" sz="1600" b="1" dirty="0" smtClean="0">
                <a:solidFill>
                  <a:schemeClr val="tx1"/>
                </a:solidFill>
              </a:rPr>
              <a:t>zawodowe</a:t>
            </a:r>
            <a:endParaRPr lang="pl-PL" sz="1600" dirty="0">
              <a:solidFill>
                <a:schemeClr val="tx1"/>
              </a:solidFill>
            </a:endParaRPr>
          </a:p>
        </p:txBody>
      </p:sp>
      <p:pic>
        <p:nvPicPr>
          <p:cNvPr id="4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C:\Users\Femina\Desktop\Nowy folder\P10408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916832"/>
            <a:ext cx="2438400" cy="1828800"/>
          </a:xfrm>
          <a:prstGeom prst="rect">
            <a:avLst/>
          </a:prstGeom>
          <a:noFill/>
        </p:spPr>
      </p:pic>
      <p:pic>
        <p:nvPicPr>
          <p:cNvPr id="16387" name="Picture 3" descr="C:\Users\Femina\Desktop\Nowy folder\P10409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1916832"/>
            <a:ext cx="2438400" cy="1828800"/>
          </a:xfrm>
          <a:prstGeom prst="rect">
            <a:avLst/>
          </a:prstGeom>
          <a:noFill/>
        </p:spPr>
      </p:pic>
      <p:pic>
        <p:nvPicPr>
          <p:cNvPr id="16388" name="Picture 4" descr="C:\Users\Femina\Desktop\Nowy folder\P104095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005064"/>
            <a:ext cx="1524000" cy="2032000"/>
          </a:xfrm>
          <a:prstGeom prst="rect">
            <a:avLst/>
          </a:prstGeom>
          <a:noFill/>
        </p:spPr>
      </p:pic>
      <p:pic>
        <p:nvPicPr>
          <p:cNvPr id="16389" name="Picture 5" descr="C:\Users\Femina\Desktop\Nowy folder\P104096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4005064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648072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solidFill>
                  <a:srgbClr val="0000FF"/>
                </a:solidFill>
              </a:rPr>
              <a:t>PORADNICTWO PEDAGOGICZNE NA TEMAT RODZINY</a:t>
            </a:r>
            <a:endParaRPr lang="pl-PL" sz="2400" b="1" dirty="0">
              <a:solidFill>
                <a:srgbClr val="0000FF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0" y="1916832"/>
            <a:ext cx="4114800" cy="420933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pl-PL" dirty="0" smtClean="0"/>
              <a:t>rozwój umiejętności w zakresie efektywnej współpracy </a:t>
            </a:r>
            <a:br>
              <a:rPr lang="pl-PL" dirty="0" smtClean="0"/>
            </a:br>
            <a:r>
              <a:rPr lang="pl-PL" dirty="0" smtClean="0"/>
              <a:t>z dzieckiem, aktywnego słuchania</a:t>
            </a:r>
          </a:p>
          <a:p>
            <a:pPr lvl="0"/>
            <a:r>
              <a:rPr lang="pl-PL" dirty="0" smtClean="0"/>
              <a:t>zauważanie potrzeb dzieci </a:t>
            </a:r>
            <a:br>
              <a:rPr lang="pl-PL" dirty="0" smtClean="0"/>
            </a:br>
            <a:r>
              <a:rPr lang="pl-PL" dirty="0" smtClean="0"/>
              <a:t>i odpowiadanie na nie</a:t>
            </a:r>
          </a:p>
          <a:p>
            <a:pPr lvl="0"/>
            <a:r>
              <a:rPr lang="pl-PL" dirty="0" smtClean="0"/>
              <a:t>modyfikowanie zachowań bez stosowania przemocy</a:t>
            </a:r>
          </a:p>
          <a:p>
            <a:pPr lvl="0"/>
            <a:r>
              <a:rPr lang="pl-PL" dirty="0" smtClean="0"/>
              <a:t>rozwiązywanie problemów opiekuńczo-wychowawczych </a:t>
            </a:r>
            <a:br>
              <a:rPr lang="pl-PL" dirty="0" smtClean="0"/>
            </a:br>
            <a:r>
              <a:rPr lang="pl-PL" dirty="0" smtClean="0"/>
              <a:t>w rodzinie</a:t>
            </a:r>
          </a:p>
          <a:p>
            <a:pPr lvl="0"/>
            <a:r>
              <a:rPr lang="pl-PL" dirty="0" smtClean="0"/>
              <a:t>wspieranie procesów usamodzielniania dziecka</a:t>
            </a:r>
          </a:p>
          <a:p>
            <a:pPr lvl="0"/>
            <a:r>
              <a:rPr lang="pl-PL" dirty="0" smtClean="0"/>
              <a:t>wyznaczanie granic w relacjach rodzinnych</a:t>
            </a:r>
          </a:p>
          <a:p>
            <a:r>
              <a:rPr lang="pl-PL" dirty="0" smtClean="0"/>
              <a:t> udzielanie indywidualnych porad</a:t>
            </a:r>
            <a:endParaRPr lang="pl-PL" dirty="0"/>
          </a:p>
        </p:txBody>
      </p:sp>
      <p:pic>
        <p:nvPicPr>
          <p:cNvPr id="4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C:\Users\Femina\Desktop\Nowy folder\P10408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72816"/>
            <a:ext cx="2844800" cy="2133600"/>
          </a:xfrm>
          <a:prstGeom prst="rect">
            <a:avLst/>
          </a:prstGeom>
          <a:noFill/>
        </p:spPr>
      </p:pic>
      <p:pic>
        <p:nvPicPr>
          <p:cNvPr id="17411" name="Picture 3" descr="C:\Users\Femina\Desktop\Nowy folder\P10502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4005064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196753"/>
            <a:ext cx="7772400" cy="792088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solidFill>
                  <a:srgbClr val="0000FF"/>
                </a:solidFill>
              </a:rPr>
              <a:t>PSYCHOLOG  </a:t>
            </a:r>
            <a:endParaRPr lang="pl-PL" sz="2400" b="1" dirty="0">
              <a:solidFill>
                <a:srgbClr val="0000FF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51520" y="1988840"/>
            <a:ext cx="8568952" cy="1296144"/>
          </a:xfrm>
        </p:spPr>
        <p:txBody>
          <a:bodyPr>
            <a:normAutofit/>
          </a:bodyPr>
          <a:lstStyle/>
          <a:p>
            <a:pPr lvl="0"/>
            <a:r>
              <a:rPr lang="pl-PL" sz="2000" b="1" dirty="0" smtClean="0">
                <a:solidFill>
                  <a:schemeClr val="tx1"/>
                </a:solidFill>
              </a:rPr>
              <a:t>Tematyka spotkań: uczenie się dorosłych, twórcze myślenie, rozwiązywanie konfliktów, motywacja, stereotypy, uprzedzenia, błędy w spostrzeganiu, psychologia tłumu, człowiek jako konsument, porady indywidualne</a:t>
            </a:r>
          </a:p>
          <a:p>
            <a:endParaRPr lang="pl-PL" dirty="0"/>
          </a:p>
        </p:txBody>
      </p:sp>
      <p:pic>
        <p:nvPicPr>
          <p:cNvPr id="4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C:\Users\Femina\Desktop\Nowy folder\P10501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3429000"/>
            <a:ext cx="2844800" cy="2133600"/>
          </a:xfrm>
          <a:prstGeom prst="rect">
            <a:avLst/>
          </a:prstGeom>
          <a:noFill/>
        </p:spPr>
      </p:pic>
      <p:pic>
        <p:nvPicPr>
          <p:cNvPr id="18435" name="Picture 3" descr="C:\Users\Femina\Desktop\Nowy folder\P105018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429000"/>
            <a:ext cx="2844800" cy="2133600"/>
          </a:xfrm>
          <a:prstGeom prst="rect">
            <a:avLst/>
          </a:prstGeom>
          <a:noFill/>
        </p:spPr>
      </p:pic>
      <p:pic>
        <p:nvPicPr>
          <p:cNvPr id="18436" name="Picture 4" descr="C:\Users\Femina\Desktop\Nowy folder\P10502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3429000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556792"/>
            <a:ext cx="8229600" cy="4464496"/>
          </a:xfrm>
        </p:spPr>
        <p:txBody>
          <a:bodyPr>
            <a:normAutofit fontScale="90000"/>
          </a:bodyPr>
          <a:lstStyle/>
          <a:p>
            <a:pPr lvl="0" algn="l"/>
            <a:r>
              <a:rPr lang="pl-PL" sz="2400" b="1" dirty="0" smtClean="0">
                <a:solidFill>
                  <a:srgbClr val="0000FF"/>
                </a:solidFill>
              </a:rPr>
              <a:t/>
            </a:r>
            <a:br>
              <a:rPr lang="pl-PL" sz="2400" b="1" dirty="0" smtClean="0">
                <a:solidFill>
                  <a:srgbClr val="0000FF"/>
                </a:solidFill>
              </a:rPr>
            </a:br>
            <a:r>
              <a:rPr lang="pl-PL" sz="2400" b="1" dirty="0" smtClean="0">
                <a:solidFill>
                  <a:srgbClr val="0000FF"/>
                </a:solidFill>
              </a:rPr>
              <a:t>ASYSTENT RODZINY</a:t>
            </a:r>
            <a:br>
              <a:rPr lang="pl-PL" sz="2400" b="1" dirty="0" smtClean="0">
                <a:solidFill>
                  <a:srgbClr val="0000FF"/>
                </a:solidFill>
              </a:rPr>
            </a:br>
            <a:r>
              <a:rPr lang="pl-PL" sz="2400" b="1" dirty="0" smtClean="0">
                <a:solidFill>
                  <a:srgbClr val="0000FF"/>
                </a:solidFill>
              </a:rPr>
              <a:t/>
            </a:r>
            <a:br>
              <a:rPr lang="pl-PL" sz="2400" b="1" dirty="0" smtClean="0">
                <a:solidFill>
                  <a:srgbClr val="0000FF"/>
                </a:solidFill>
              </a:rPr>
            </a:br>
            <a:r>
              <a:rPr lang="pl-PL" sz="2400" dirty="0" smtClean="0"/>
              <a:t>-</a:t>
            </a:r>
            <a:r>
              <a:rPr lang="pl-PL" sz="2400" b="1" dirty="0" smtClean="0"/>
              <a:t> </a:t>
            </a:r>
            <a:r>
              <a:rPr lang="pl-PL" sz="2200" dirty="0" smtClean="0"/>
              <a:t>udzielanie wsparcia i aktywizacji rodzin beneficjentów projektu SZANSA  </a:t>
            </a:r>
            <a:br>
              <a:rPr lang="pl-PL" sz="2200" dirty="0" smtClean="0"/>
            </a:br>
            <a:r>
              <a:rPr lang="pl-PL" sz="2200" dirty="0" smtClean="0"/>
              <a:t>    zagrożonych wykluczeniem społecznym,</a:t>
            </a:r>
            <a:br>
              <a:rPr lang="pl-PL" sz="2200" dirty="0" smtClean="0"/>
            </a:br>
            <a:r>
              <a:rPr lang="pl-PL" sz="2200" dirty="0" smtClean="0"/>
              <a:t>- kierowanie procesem zmiany postaw życiowych członków rodzin </a:t>
            </a:r>
            <a:br>
              <a:rPr lang="pl-PL" sz="2200" dirty="0" smtClean="0"/>
            </a:br>
            <a:r>
              <a:rPr lang="pl-PL" sz="2200" dirty="0" smtClean="0"/>
              <a:t>- udzielanie pomocy rodzinom w pełnieniu funkcji opiekuńczo-wychowawczej  </a:t>
            </a:r>
            <a:br>
              <a:rPr lang="pl-PL" sz="2200" dirty="0" smtClean="0"/>
            </a:br>
            <a:r>
              <a:rPr lang="pl-PL" sz="2200" dirty="0" smtClean="0"/>
              <a:t>   nad dziećmi,</a:t>
            </a:r>
            <a:br>
              <a:rPr lang="pl-PL" sz="2200" dirty="0" smtClean="0"/>
            </a:br>
            <a:r>
              <a:rPr lang="pl-PL" sz="2200" dirty="0" smtClean="0"/>
              <a:t>- kształtowanie w rodzinach umiejętności racjonalnego gospodarowania  </a:t>
            </a:r>
            <a:br>
              <a:rPr lang="pl-PL" sz="2200" dirty="0" smtClean="0"/>
            </a:br>
            <a:r>
              <a:rPr lang="pl-PL" sz="2200" dirty="0" smtClean="0"/>
              <a:t>  budżetem domowym, wyrabiania nawyku dbałości czystość mieszkania </a:t>
            </a:r>
            <a:br>
              <a:rPr lang="pl-PL" sz="2200" dirty="0" smtClean="0"/>
            </a:br>
            <a:r>
              <a:rPr lang="pl-PL" sz="2200" dirty="0" smtClean="0"/>
              <a:t>  i higieny osobistej,</a:t>
            </a:r>
            <a:br>
              <a:rPr lang="pl-PL" sz="2200" dirty="0" smtClean="0"/>
            </a:br>
            <a:r>
              <a:rPr lang="pl-PL" sz="2200" dirty="0" smtClean="0"/>
              <a:t>- wspieranie uczestników projektu  w zdobyciu kwalifikacji zawodowych </a:t>
            </a:r>
            <a:br>
              <a:rPr lang="pl-PL" sz="2200" dirty="0" smtClean="0"/>
            </a:br>
            <a:r>
              <a:rPr lang="pl-PL" sz="2200" dirty="0" smtClean="0"/>
              <a:t>  oraz zatrudnienia,</a:t>
            </a:r>
            <a:br>
              <a:rPr lang="pl-PL" sz="2200" dirty="0" smtClean="0"/>
            </a:br>
            <a:r>
              <a:rPr lang="pl-PL" sz="2200" dirty="0" smtClean="0"/>
              <a:t>- stymulowanie do samodzielnego załatwiania spraw urzędowych.</a:t>
            </a:r>
            <a:br>
              <a:rPr lang="pl-PL" sz="2200" dirty="0" smtClean="0"/>
            </a:br>
            <a:r>
              <a:rPr lang="pl-PL" sz="2400" b="1" dirty="0" smtClean="0">
                <a:solidFill>
                  <a:srgbClr val="0000FF"/>
                </a:solidFill>
              </a:rPr>
              <a:t/>
            </a:r>
            <a:br>
              <a:rPr lang="pl-PL" sz="2400" b="1" dirty="0" smtClean="0">
                <a:solidFill>
                  <a:srgbClr val="0000FF"/>
                </a:solidFill>
              </a:rPr>
            </a:br>
            <a:r>
              <a:rPr lang="pl-PL" sz="2400" b="1" dirty="0" smtClean="0">
                <a:solidFill>
                  <a:srgbClr val="0000FF"/>
                </a:solidFill>
              </a:rPr>
              <a:t/>
            </a:r>
            <a:br>
              <a:rPr lang="pl-PL" sz="2400" b="1" dirty="0" smtClean="0">
                <a:solidFill>
                  <a:srgbClr val="0000FF"/>
                </a:solidFill>
              </a:rPr>
            </a:br>
            <a:endParaRPr lang="pl-PL" sz="2400" b="1" dirty="0">
              <a:solidFill>
                <a:srgbClr val="0000FF"/>
              </a:solidFill>
            </a:endParaRPr>
          </a:p>
        </p:txBody>
      </p:sp>
      <p:pic>
        <p:nvPicPr>
          <p:cNvPr id="3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Femina\Desktop\rodz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5013176"/>
            <a:ext cx="1478495" cy="16330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648072"/>
          </a:xfrm>
        </p:spPr>
        <p:txBody>
          <a:bodyPr>
            <a:normAutofit/>
          </a:bodyPr>
          <a:lstStyle/>
          <a:p>
            <a:r>
              <a:rPr lang="pl-PL" sz="2000" b="1" dirty="0" smtClean="0">
                <a:solidFill>
                  <a:srgbClr val="0000FF"/>
                </a:solidFill>
              </a:rPr>
              <a:t>SZKOLENIA PODNOSZĄCE KWALIFIKACJE ZAWODOWE</a:t>
            </a:r>
            <a:endParaRPr lang="pl-PL" sz="2000" b="1" dirty="0">
              <a:solidFill>
                <a:srgbClr val="0000FF"/>
              </a:solidFill>
            </a:endParaRPr>
          </a:p>
        </p:txBody>
      </p:sp>
      <p:sp>
        <p:nvSpPr>
          <p:cNvPr id="8" name="Symbol zastępczy zawartości 7"/>
          <p:cNvSpPr>
            <a:spLocks noGrp="1"/>
          </p:cNvSpPr>
          <p:nvPr>
            <p:ph sz="half" idx="1"/>
          </p:nvPr>
        </p:nvSpPr>
        <p:spPr>
          <a:xfrm>
            <a:off x="457200" y="1844824"/>
            <a:ext cx="4038600" cy="428133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1600" b="1" dirty="0" smtClean="0">
                <a:solidFill>
                  <a:srgbClr val="00CC00"/>
                </a:solidFill>
              </a:rPr>
              <a:t>SPRZEDAWCA Z OBSŁUGĄ KOMPUTERA</a:t>
            </a:r>
            <a:br>
              <a:rPr lang="pl-PL" sz="1600" b="1" dirty="0" smtClean="0">
                <a:solidFill>
                  <a:srgbClr val="00CC00"/>
                </a:solidFill>
              </a:rPr>
            </a:br>
            <a:r>
              <a:rPr lang="pl-PL" sz="1600" b="1" dirty="0" smtClean="0">
                <a:solidFill>
                  <a:srgbClr val="00CC00"/>
                </a:solidFill>
              </a:rPr>
              <a:t> I KASY FISKALNEJ </a:t>
            </a:r>
            <a:endParaRPr lang="pl-PL" sz="1600" b="1" dirty="0">
              <a:solidFill>
                <a:srgbClr val="00CC00"/>
              </a:solidFill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sz="half" idx="2"/>
          </p:nvPr>
        </p:nvSpPr>
        <p:spPr>
          <a:xfrm>
            <a:off x="4648200" y="1844825"/>
            <a:ext cx="4038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1600" b="1" dirty="0" smtClean="0">
                <a:solidFill>
                  <a:srgbClr val="FF33CC"/>
                </a:solidFill>
              </a:rPr>
              <a:t>PRAWO JAZDY KAT. B</a:t>
            </a: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>
              <a:solidFill>
                <a:srgbClr val="FF0000"/>
              </a:solidFill>
            </a:endParaRPr>
          </a:p>
        </p:txBody>
      </p:sp>
      <p:pic>
        <p:nvPicPr>
          <p:cNvPr id="3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Femina\Desktop\Nowy folder\DSC_05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852936"/>
            <a:ext cx="1636713" cy="2438400"/>
          </a:xfrm>
          <a:prstGeom prst="rect">
            <a:avLst/>
          </a:prstGeom>
          <a:noFill/>
        </p:spPr>
      </p:pic>
      <p:pic>
        <p:nvPicPr>
          <p:cNvPr id="2051" name="Picture 3" descr="C:\Users\Femina\Desktop\Nowy folder\DSC_058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356992"/>
            <a:ext cx="2438400" cy="1636713"/>
          </a:xfrm>
          <a:prstGeom prst="rect">
            <a:avLst/>
          </a:prstGeom>
          <a:noFill/>
        </p:spPr>
      </p:pic>
      <p:pic>
        <p:nvPicPr>
          <p:cNvPr id="2056" name="Picture 8" descr="C:\Users\Femina\Desktop\Nowy folder\P105078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2636912"/>
            <a:ext cx="2438400" cy="1828800"/>
          </a:xfrm>
          <a:prstGeom prst="rect">
            <a:avLst/>
          </a:prstGeom>
          <a:noFill/>
        </p:spPr>
      </p:pic>
      <p:pic>
        <p:nvPicPr>
          <p:cNvPr id="1026" name="Picture 2" descr="C:\Users\Femina\Desktop\Nowy folder\P106036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581128"/>
            <a:ext cx="203200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648072"/>
          </a:xfrm>
        </p:spPr>
        <p:txBody>
          <a:bodyPr>
            <a:normAutofit/>
          </a:bodyPr>
          <a:lstStyle/>
          <a:p>
            <a:r>
              <a:rPr lang="pl-PL" sz="2000" b="1" dirty="0" smtClean="0">
                <a:solidFill>
                  <a:srgbClr val="0000FF"/>
                </a:solidFill>
              </a:rPr>
              <a:t>SZKOLENIA PODNOSZĄCE KWALIFIKACJE ZAWODOWE</a:t>
            </a:r>
            <a:endParaRPr lang="pl-PL" sz="2000" b="1" dirty="0">
              <a:solidFill>
                <a:srgbClr val="0000FF"/>
              </a:solidFill>
            </a:endParaRPr>
          </a:p>
        </p:txBody>
      </p:sp>
      <p:sp>
        <p:nvSpPr>
          <p:cNvPr id="8" name="Symbol zastępczy zawartości 7"/>
          <p:cNvSpPr>
            <a:spLocks noGrp="1"/>
          </p:cNvSpPr>
          <p:nvPr>
            <p:ph sz="half" idx="1"/>
          </p:nvPr>
        </p:nvSpPr>
        <p:spPr>
          <a:xfrm>
            <a:off x="457200" y="1844825"/>
            <a:ext cx="4038600" cy="4320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1600" b="1" dirty="0" smtClean="0">
                <a:solidFill>
                  <a:srgbClr val="FF3300"/>
                </a:solidFill>
              </a:rPr>
              <a:t>BUKIECIARSTWO </a:t>
            </a: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sz="half" idx="2"/>
          </p:nvPr>
        </p:nvSpPr>
        <p:spPr>
          <a:xfrm>
            <a:off x="4648200" y="1844825"/>
            <a:ext cx="4038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1600" b="1" dirty="0" smtClean="0">
                <a:solidFill>
                  <a:srgbClr val="CC3399"/>
                </a:solidFill>
              </a:rPr>
              <a:t>KUCHARZ - KELNER</a:t>
            </a: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600" b="1" dirty="0">
              <a:solidFill>
                <a:srgbClr val="FF0000"/>
              </a:solidFill>
            </a:endParaRPr>
          </a:p>
        </p:txBody>
      </p:sp>
      <p:pic>
        <p:nvPicPr>
          <p:cNvPr id="3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Femina\Desktop\Nowy folder\DSC_067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2420888"/>
            <a:ext cx="2682240" cy="18004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5" name="Picture 3" descr="C:\Users\Femina\Desktop\Nowy folder\DSC_07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4365104"/>
            <a:ext cx="2682240" cy="1800454"/>
          </a:xfrm>
          <a:prstGeom prst="rect">
            <a:avLst/>
          </a:prstGeom>
          <a:noFill/>
        </p:spPr>
      </p:pic>
      <p:pic>
        <p:nvPicPr>
          <p:cNvPr id="3076" name="Picture 4" descr="C:\Users\Femina\Desktop\Nowy folder\balaton 1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564904"/>
            <a:ext cx="1645920" cy="2926080"/>
          </a:xfrm>
          <a:prstGeom prst="rect">
            <a:avLst/>
          </a:prstGeom>
          <a:noFill/>
        </p:spPr>
      </p:pic>
      <p:pic>
        <p:nvPicPr>
          <p:cNvPr id="3077" name="Picture 5" descr="C:\Users\Femina\Desktop\Nowy folder\balaton 16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2564904"/>
            <a:ext cx="1645920" cy="2926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720080"/>
          </a:xfrm>
        </p:spPr>
        <p:txBody>
          <a:bodyPr>
            <a:normAutofit/>
          </a:bodyPr>
          <a:lstStyle/>
          <a:p>
            <a:pPr lvl="0"/>
            <a:r>
              <a:rPr lang="pl-PL" sz="1800" b="1" dirty="0" smtClean="0">
                <a:solidFill>
                  <a:srgbClr val="0000FF"/>
                </a:solidFill>
              </a:rPr>
              <a:t>WYJAZD INTEGRACYJNO – SZKOLENIOWY </a:t>
            </a:r>
            <a:br>
              <a:rPr lang="pl-PL" sz="1800" b="1" dirty="0" smtClean="0">
                <a:solidFill>
                  <a:srgbClr val="0000FF"/>
                </a:solidFill>
              </a:rPr>
            </a:br>
            <a:endParaRPr lang="pl-PL" sz="1800" dirty="0">
              <a:solidFill>
                <a:srgbClr val="0000FF"/>
              </a:solidFill>
            </a:endParaRPr>
          </a:p>
        </p:txBody>
      </p:sp>
      <p:pic>
        <p:nvPicPr>
          <p:cNvPr id="3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3563888" y="6237312"/>
            <a:ext cx="46805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C:\Users\Femina\Desktop\Nowy folder\P10508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988840"/>
            <a:ext cx="2844800" cy="2133600"/>
          </a:xfrm>
          <a:prstGeom prst="rect">
            <a:avLst/>
          </a:prstGeom>
          <a:noFill/>
        </p:spPr>
      </p:pic>
      <p:pic>
        <p:nvPicPr>
          <p:cNvPr id="19459" name="Picture 3" descr="C:\Users\Femina\Desktop\Nowy folder\P917026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1988840"/>
            <a:ext cx="1747837" cy="2330450"/>
          </a:xfrm>
          <a:prstGeom prst="rect">
            <a:avLst/>
          </a:prstGeom>
          <a:noFill/>
        </p:spPr>
      </p:pic>
      <p:pic>
        <p:nvPicPr>
          <p:cNvPr id="19460" name="Picture 4" descr="C:\Users\Femina\Desktop\Nowy folder\P10602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1988840"/>
            <a:ext cx="2844800" cy="2133600"/>
          </a:xfrm>
          <a:prstGeom prst="rect">
            <a:avLst/>
          </a:prstGeom>
          <a:noFill/>
        </p:spPr>
      </p:pic>
      <p:pic>
        <p:nvPicPr>
          <p:cNvPr id="19461" name="Picture 5" descr="C:\Users\Femina\Desktop\Nowy folder\P91800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4437112"/>
            <a:ext cx="2330450" cy="1747837"/>
          </a:xfrm>
          <a:prstGeom prst="rect">
            <a:avLst/>
          </a:prstGeom>
          <a:noFill/>
        </p:spPr>
      </p:pic>
      <p:pic>
        <p:nvPicPr>
          <p:cNvPr id="19462" name="Picture 6" descr="C:\Users\Femina\Desktop\Nowy folder\P106013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4293096"/>
            <a:ext cx="2844800" cy="2133600"/>
          </a:xfrm>
          <a:prstGeom prst="rect">
            <a:avLst/>
          </a:prstGeom>
          <a:noFill/>
        </p:spPr>
      </p:pic>
      <p:pic>
        <p:nvPicPr>
          <p:cNvPr id="19463" name="Picture 7" descr="C:\Users\Femina\Desktop\Nowy folder\P105088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24128" y="4437112"/>
            <a:ext cx="3048000" cy="16802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980728"/>
            <a:ext cx="2808312" cy="1143000"/>
          </a:xfrm>
        </p:spPr>
        <p:txBody>
          <a:bodyPr>
            <a:normAutofit/>
          </a:bodyPr>
          <a:lstStyle/>
          <a:p>
            <a:r>
              <a:rPr lang="pl-PL" sz="2000" b="1" dirty="0" smtClean="0">
                <a:solidFill>
                  <a:srgbClr val="0000FF"/>
                </a:solidFill>
              </a:rPr>
              <a:t>SZKOLENIE PIERWSZEJ POMOCY</a:t>
            </a:r>
            <a:endParaRPr lang="pl-PL" sz="2000" dirty="0"/>
          </a:p>
        </p:txBody>
      </p:sp>
      <p:pic>
        <p:nvPicPr>
          <p:cNvPr id="3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2483768" y="6237312"/>
            <a:ext cx="46805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C:\Users\Femina\Desktop\Nowy folder\P1060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348880"/>
            <a:ext cx="2438400" cy="1828800"/>
          </a:xfrm>
          <a:prstGeom prst="rect">
            <a:avLst/>
          </a:prstGeom>
          <a:noFill/>
        </p:spPr>
      </p:pic>
      <p:pic>
        <p:nvPicPr>
          <p:cNvPr id="20483" name="Picture 3" descr="C:\Users\Femina\Desktop\Nowy folder\P10509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437112"/>
            <a:ext cx="2438400" cy="1828800"/>
          </a:xfrm>
          <a:prstGeom prst="rect">
            <a:avLst/>
          </a:prstGeom>
          <a:noFill/>
        </p:spPr>
      </p:pic>
      <p:pic>
        <p:nvPicPr>
          <p:cNvPr id="20484" name="Picture 4" descr="C:\Users\Femina\Desktop\Nowy folder\P917033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1916832"/>
            <a:ext cx="2330450" cy="1747837"/>
          </a:xfrm>
          <a:prstGeom prst="rect">
            <a:avLst/>
          </a:prstGeom>
          <a:noFill/>
        </p:spPr>
      </p:pic>
      <p:pic>
        <p:nvPicPr>
          <p:cNvPr id="20485" name="Picture 5" descr="C:\Users\Femina\Desktop\Nowy folder\P91804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1916832"/>
            <a:ext cx="2330450" cy="1747837"/>
          </a:xfrm>
          <a:prstGeom prst="rect">
            <a:avLst/>
          </a:prstGeom>
          <a:noFill/>
        </p:spPr>
      </p:pic>
      <p:pic>
        <p:nvPicPr>
          <p:cNvPr id="20486" name="Picture 6" descr="C:\Users\Femina\Desktop\Nowy folder\P917036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3933056"/>
            <a:ext cx="2330450" cy="1747837"/>
          </a:xfrm>
          <a:prstGeom prst="rect">
            <a:avLst/>
          </a:prstGeom>
          <a:noFill/>
        </p:spPr>
      </p:pic>
      <p:pic>
        <p:nvPicPr>
          <p:cNvPr id="20487" name="Picture 7" descr="C:\Users\Femina\Desktop\Nowy folder\P917035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3933056"/>
            <a:ext cx="2330450" cy="1747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 </a:t>
            </a: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Poprzez realizację w 2012 roku projektu systemowego SZANSA uczestnicy nauczyli się samodzielności w poruszaniu się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po rynku pracy, zostali zaktywowani i zmotywowani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do podejmowania działań zmieniających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sytuację życiową i zawodową.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Rezultaty projektu przyczyniły się do podniesienia kwalifikacji zawodowych uczestników co powinno ułatwić im powrót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lub wejście na rynek pracy, a tym samym zwiększyła się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ich wiara we własne możliwości oraz podniósł </a:t>
            </a:r>
            <a:br>
              <a:rPr lang="pl-PL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700" dirty="0" smtClean="0">
                <a:latin typeface="Times New Roman" pitchFamily="18" charset="0"/>
                <a:cs typeface="Times New Roman" pitchFamily="18" charset="0"/>
              </a:rPr>
              <a:t>poziom poczucia własnej wartości. </a:t>
            </a:r>
            <a:endParaRPr lang="pl-PL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2483768" y="6237312"/>
            <a:ext cx="46805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1657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8640"/>
            <a:ext cx="55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2699792" y="965631"/>
            <a:ext cx="3744416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ytuł 14"/>
          <p:cNvSpPr>
            <a:spLocks noGrp="1"/>
          </p:cNvSpPr>
          <p:nvPr>
            <p:ph type="ctrTitle"/>
          </p:nvPr>
        </p:nvSpPr>
        <p:spPr>
          <a:xfrm>
            <a:off x="1979712" y="3284984"/>
            <a:ext cx="5400600" cy="72008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rgbClr val="0070C0"/>
                </a:solidFill>
                <a:latin typeface="Bookman Old Style" pitchFamily="18" charset="0"/>
              </a:rPr>
              <a:t>SZANSA 2012</a:t>
            </a:r>
            <a:endParaRPr lang="pl-PL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475656" y="6193849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 descr="C:\Users\Femina\Desktop\Nowy folder (2)\P10403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268760"/>
            <a:ext cx="2438400" cy="1828800"/>
          </a:xfrm>
          <a:prstGeom prst="rect">
            <a:avLst/>
          </a:prstGeom>
          <a:noFill/>
        </p:spPr>
      </p:pic>
      <p:pic>
        <p:nvPicPr>
          <p:cNvPr id="3" name="Picture 3" descr="C:\Users\Femina\Desktop\Nowy folder (2)\P10508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1268760"/>
            <a:ext cx="3251200" cy="1800200"/>
          </a:xfrm>
          <a:prstGeom prst="rect">
            <a:avLst/>
          </a:prstGeom>
          <a:noFill/>
        </p:spPr>
      </p:pic>
      <p:pic>
        <p:nvPicPr>
          <p:cNvPr id="4" name="Picture 4" descr="C:\Users\Femina\Desktop\Nowy folder (2)\P104088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005064"/>
            <a:ext cx="2844800" cy="2133600"/>
          </a:xfrm>
          <a:prstGeom prst="rect">
            <a:avLst/>
          </a:prstGeom>
          <a:noFill/>
        </p:spPr>
      </p:pic>
      <p:pic>
        <p:nvPicPr>
          <p:cNvPr id="5" name="Picture 5" descr="C:\Users\Femina\Desktop\Nowy folder (2)\P104089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1268760"/>
            <a:ext cx="2438400" cy="1828800"/>
          </a:xfrm>
          <a:prstGeom prst="rect">
            <a:avLst/>
          </a:prstGeom>
          <a:noFill/>
        </p:spPr>
      </p:pic>
      <p:pic>
        <p:nvPicPr>
          <p:cNvPr id="1030" name="Picture 6" descr="C:\Users\Femina\Desktop\Nowy folder (2)\P106021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4077072"/>
            <a:ext cx="2844800" cy="2133600"/>
          </a:xfrm>
          <a:prstGeom prst="rect">
            <a:avLst/>
          </a:prstGeom>
          <a:noFill/>
        </p:spPr>
      </p:pic>
      <p:pic>
        <p:nvPicPr>
          <p:cNvPr id="6" name="Picture 7" descr="C:\Users\Femina\Desktop\Nowy folder (2)\DSC_067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75856" y="4077072"/>
            <a:ext cx="2682240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425</Words>
  <Application>Microsoft Office PowerPoint</Application>
  <PresentationFormat>Pokaz na ekranie (4:3)</PresentationFormat>
  <Paragraphs>105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SZANSA 2012</vt:lpstr>
      <vt:lpstr>Slajd 2</vt:lpstr>
      <vt:lpstr>UCZESTNICY PROJEKTU SZANSA</vt:lpstr>
      <vt:lpstr>AKTYWNA  INTEGRACJA</vt:lpstr>
      <vt:lpstr>AKTYWNE METODY POSZUKIWANIA PRACY Z DORADZTWEM ZAWODOWYM</vt:lpstr>
      <vt:lpstr>PORADNICTWO PEDAGOGICZNE NA TEMAT RODZINY</vt:lpstr>
      <vt:lpstr>PSYCHOLOG  </vt:lpstr>
      <vt:lpstr> ASYSTENT RODZINY  - udzielanie wsparcia i aktywizacji rodzin beneficjentów projektu SZANSA       zagrożonych wykluczeniem społecznym, - kierowanie procesem zmiany postaw życiowych członków rodzin  - udzielanie pomocy rodzinom w pełnieniu funkcji opiekuńczo-wychowawczej      nad dziećmi, - kształtowanie w rodzinach umiejętności racjonalnego gospodarowania     budżetem domowym, wyrabiania nawyku dbałości czystość mieszkania    i higieny osobistej, - wspieranie uczestników projektu  w zdobyciu kwalifikacji zawodowych    oraz zatrudnienia, - stymulowanie do samodzielnego załatwiania spraw urzędowych.   </vt:lpstr>
      <vt:lpstr>SZKOLENIA PODNOSZĄCE KWALIFIKACJE ZAWODOWE</vt:lpstr>
      <vt:lpstr>SZKOLENIA PODNOSZĄCE KWALIFIKACJE ZAWODOWE</vt:lpstr>
      <vt:lpstr>WYJAZD INTEGRACYJNO – SZKOLENIOWY  </vt:lpstr>
      <vt:lpstr>SZKOLENIE PIERWSZEJ POMOCY</vt:lpstr>
      <vt:lpstr> Poprzez realizację w 2012 roku projektu systemowego SZANSA uczestnicy nauczyli się samodzielności w poruszaniu się  po rynku pracy, zostali zaktywowani i zmotywowani  do podejmowania działań zmieniających  sytuację życiową i zawodową.   Rezultaty projektu przyczyniły się do podniesienia kwalifikacji zawodowych uczestników co powinno ułatwić im powrót  lub wejście na rynek pracy, a tym samym zwiększyła się  ich wiara we własne możliwości oraz podniósł  poziom poczucia własnej wartości. </vt:lpstr>
      <vt:lpstr>SZANSA 2012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SZANSA  2012</dc:title>
  <dc:creator>Femina</dc:creator>
  <cp:lastModifiedBy>Femina</cp:lastModifiedBy>
  <cp:revision>73</cp:revision>
  <dcterms:created xsi:type="dcterms:W3CDTF">2012-11-08T07:25:32Z</dcterms:created>
  <dcterms:modified xsi:type="dcterms:W3CDTF">2012-11-30T07:52:29Z</dcterms:modified>
</cp:coreProperties>
</file>